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7" r:id="rId2"/>
    <p:sldId id="259" r:id="rId3"/>
    <p:sldId id="265" r:id="rId4"/>
    <p:sldId id="260" r:id="rId5"/>
    <p:sldId id="267" r:id="rId6"/>
    <p:sldId id="261" r:id="rId7"/>
    <p:sldId id="308" r:id="rId8"/>
    <p:sldId id="266" r:id="rId9"/>
    <p:sldId id="292" r:id="rId10"/>
    <p:sldId id="262" r:id="rId11"/>
    <p:sldId id="286" r:id="rId12"/>
    <p:sldId id="263" r:id="rId13"/>
    <p:sldId id="304" r:id="rId14"/>
    <p:sldId id="293" r:id="rId15"/>
    <p:sldId id="298" r:id="rId16"/>
    <p:sldId id="305" r:id="rId17"/>
    <p:sldId id="303" r:id="rId18"/>
    <p:sldId id="306" r:id="rId19"/>
    <p:sldId id="301" r:id="rId20"/>
    <p:sldId id="296" r:id="rId21"/>
    <p:sldId id="302" r:id="rId22"/>
    <p:sldId id="283" r:id="rId23"/>
    <p:sldId id="273" r:id="rId24"/>
    <p:sldId id="275" r:id="rId25"/>
    <p:sldId id="291" r:id="rId26"/>
    <p:sldId id="297" r:id="rId27"/>
    <p:sldId id="264" r:id="rId28"/>
    <p:sldId id="294" r:id="rId29"/>
    <p:sldId id="276" r:id="rId30"/>
    <p:sldId id="284" r:id="rId31"/>
    <p:sldId id="271" r:id="rId32"/>
    <p:sldId id="270" r:id="rId33"/>
    <p:sldId id="299" r:id="rId34"/>
    <p:sldId id="307" r:id="rId35"/>
    <p:sldId id="285" r:id="rId36"/>
    <p:sldId id="281" r:id="rId37"/>
    <p:sldId id="282" r:id="rId38"/>
    <p:sldId id="272" r:id="rId39"/>
    <p:sldId id="280" r:id="rId40"/>
    <p:sldId id="287" r:id="rId41"/>
    <p:sldId id="300" r:id="rId42"/>
    <p:sldId id="309" r:id="rId43"/>
    <p:sldId id="310" r:id="rId44"/>
    <p:sldId id="295" r:id="rId45"/>
    <p:sldId id="269" r:id="rId46"/>
    <p:sldId id="268" r:id="rId47"/>
    <p:sldId id="288" r:id="rId48"/>
    <p:sldId id="289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19" autoAdjust="0"/>
    <p:restoredTop sz="84767" autoAdjust="0"/>
  </p:normalViewPr>
  <p:slideViewPr>
    <p:cSldViewPr>
      <p:cViewPr varScale="1">
        <p:scale>
          <a:sx n="61" d="100"/>
          <a:sy n="61" d="100"/>
        </p:scale>
        <p:origin x="-36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7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3235-94C8-45E8-96EC-04EDB2DFB06B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17FF-2E49-48EA-9C64-2CA05B74ACF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3235-94C8-45E8-96EC-04EDB2DFB06B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17FF-2E49-48EA-9C64-2CA05B74AC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3235-94C8-45E8-96EC-04EDB2DFB06B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17FF-2E49-48EA-9C64-2CA05B74AC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3235-94C8-45E8-96EC-04EDB2DFB06B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17FF-2E49-48EA-9C64-2CA05B74AC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3235-94C8-45E8-96EC-04EDB2DFB06B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6AC17FF-2E49-48EA-9C64-2CA05B74AC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3235-94C8-45E8-96EC-04EDB2DFB06B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17FF-2E49-48EA-9C64-2CA05B74AC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3235-94C8-45E8-96EC-04EDB2DFB06B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17FF-2E49-48EA-9C64-2CA05B74AC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3235-94C8-45E8-96EC-04EDB2DFB06B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17FF-2E49-48EA-9C64-2CA05B74AC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3235-94C8-45E8-96EC-04EDB2DFB06B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17FF-2E49-48EA-9C64-2CA05B74AC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3235-94C8-45E8-96EC-04EDB2DFB06B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17FF-2E49-48EA-9C64-2CA05B74AC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3235-94C8-45E8-96EC-04EDB2DFB06B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17FF-2E49-48EA-9C64-2CA05B74AC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9C93235-94C8-45E8-96EC-04EDB2DFB06B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AC17FF-2E49-48EA-9C64-2CA05B74ACF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pota.app/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rgbClr val="92D050"/>
                </a:solidFill>
              </a:rPr>
              <a:t>PARKS ON THE AIR</a:t>
            </a:r>
            <a:endParaRPr lang="en-US" sz="4000" dirty="0">
              <a:solidFill>
                <a:srgbClr val="92D050"/>
              </a:solidFill>
            </a:endParaRPr>
          </a:p>
        </p:txBody>
      </p:sp>
      <p:pic>
        <p:nvPicPr>
          <p:cNvPr id="6" name="Picture Placeholder 5" descr="IMG_5958.jpe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852" b="1852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81062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3200" b="1" dirty="0" smtClean="0">
                <a:solidFill>
                  <a:srgbClr val="92D050"/>
                </a:solidFill>
              </a:rPr>
              <a:t>KC7TAK &amp; W7TEE</a:t>
            </a:r>
          </a:p>
          <a:p>
            <a:pPr algn="ctr"/>
            <a:r>
              <a:rPr lang="en-US" sz="1800" b="1" dirty="0" smtClean="0">
                <a:solidFill>
                  <a:srgbClr val="92D050"/>
                </a:solidFill>
              </a:rPr>
              <a:t>Ryan Poteet                 Maria </a:t>
            </a:r>
            <a:r>
              <a:rPr lang="en-US" sz="1800" b="1" dirty="0" err="1" smtClean="0">
                <a:solidFill>
                  <a:srgbClr val="92D050"/>
                </a:solidFill>
              </a:rPr>
              <a:t>Garofoli</a:t>
            </a:r>
            <a:endParaRPr lang="en-US" sz="1800" b="1" dirty="0" smtClean="0">
              <a:solidFill>
                <a:srgbClr val="92D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533400"/>
            <a:ext cx="8686800" cy="763285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 </a:t>
            </a:r>
            <a:r>
              <a:rPr lang="en-US" sz="3600" b="1" dirty="0" smtClean="0"/>
              <a:t>POTA APP and Website</a:t>
            </a:r>
          </a:p>
          <a:p>
            <a:pPr>
              <a:buFont typeface="Wingdings" pitchFamily="2" charset="2"/>
              <a:buChar char="§"/>
            </a:pPr>
            <a:endParaRPr lang="en-US" sz="2800" dirty="0" smtClean="0"/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</a:t>
            </a:r>
            <a:r>
              <a:rPr lang="en-US" sz="2800" dirty="0" smtClean="0">
                <a:hlinkClick r:id="rId2"/>
              </a:rPr>
              <a:t>https://pota.app/#/</a:t>
            </a:r>
            <a:r>
              <a:rPr lang="en-US" sz="2800" dirty="0" smtClean="0"/>
              <a:t>    parksontheair.com</a:t>
            </a:r>
          </a:p>
          <a:p>
            <a:pPr>
              <a:buFont typeface="Wingdings" pitchFamily="2" charset="2"/>
              <a:buChar char="§"/>
            </a:pPr>
            <a:endParaRPr lang="en-US" sz="2800" dirty="0" smtClean="0"/>
          </a:p>
          <a:p>
            <a:pPr>
              <a:buFont typeface="Wingdings" pitchFamily="2" charset="2"/>
              <a:buChar char="§"/>
            </a:pPr>
            <a:endParaRPr lang="en-US" sz="2800" dirty="0" smtClean="0"/>
          </a:p>
          <a:p>
            <a:pPr>
              <a:buFont typeface="Wingdings" pitchFamily="2" charset="2"/>
              <a:buChar char="§"/>
            </a:pPr>
            <a:endParaRPr lang="en-US" sz="2800" dirty="0" smtClean="0"/>
          </a:p>
          <a:p>
            <a:pPr>
              <a:buFont typeface="Wingdings" pitchFamily="2" charset="2"/>
              <a:buChar char="§"/>
            </a:pPr>
            <a:endParaRPr lang="en-US" sz="2800" dirty="0" smtClean="0"/>
          </a:p>
          <a:p>
            <a:pPr>
              <a:buFont typeface="Wingdings" pitchFamily="2" charset="2"/>
              <a:buChar char="§"/>
            </a:pPr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981200"/>
            <a:ext cx="7543800" cy="4738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lo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517803"/>
            <a:ext cx="8686800" cy="6340197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Hunter </a:t>
            </a:r>
            <a:endParaRPr lang="en-US" sz="2800" dirty="0" smtClean="0"/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You can hunt all hours of the day and from the comfort of your home QTH.</a:t>
            </a:r>
          </a:p>
          <a:p>
            <a:pPr>
              <a:buFont typeface="Wingdings" pitchFamily="2" charset="2"/>
              <a:buChar char="§"/>
            </a:pPr>
            <a:endParaRPr lang="en-US" sz="2800" dirty="0" smtClean="0"/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Logging is not a requirement for hunters.</a:t>
            </a:r>
          </a:p>
          <a:p>
            <a:endParaRPr lang="en-US" sz="2800" dirty="0" smtClean="0"/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Without hunters there would be far less stations to contact.</a:t>
            </a:r>
          </a:p>
          <a:p>
            <a:pPr>
              <a:buFont typeface="Wingdings" pitchFamily="2" charset="2"/>
              <a:buChar char="§"/>
            </a:pPr>
            <a:endParaRPr lang="en-US" sz="2800" dirty="0" smtClean="0"/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You can earn awards for hunting.</a:t>
            </a:r>
          </a:p>
          <a:p>
            <a:endParaRPr lang="en-US" sz="2800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nter Guidelin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24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517803"/>
            <a:ext cx="8686800" cy="720197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Activator</a:t>
            </a:r>
            <a:endParaRPr lang="en-US" sz="2800" dirty="0" smtClean="0"/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 smtClean="0"/>
              <a:t>Activating takes some planning.</a:t>
            </a:r>
          </a:p>
          <a:p>
            <a:pPr>
              <a:buFont typeface="Wingdings" pitchFamily="2" charset="2"/>
              <a:buChar char="§"/>
            </a:pPr>
            <a:endParaRPr lang="en-US" sz="2800" dirty="0" smtClean="0"/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It’s your event, you run the activation however works best for you.</a:t>
            </a:r>
          </a:p>
          <a:p>
            <a:pPr>
              <a:buFont typeface="Wingdings" pitchFamily="2" charset="2"/>
              <a:buChar char="§"/>
            </a:pPr>
            <a:endParaRPr lang="en-US" sz="2800" dirty="0" smtClean="0"/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Logging the contacts is your responsibility.</a:t>
            </a:r>
          </a:p>
          <a:p>
            <a:pPr>
              <a:buFont typeface="Wingdings" pitchFamily="2" charset="2"/>
              <a:buChar char="§"/>
            </a:pPr>
            <a:endParaRPr lang="en-US" sz="2800" dirty="0" smtClean="0"/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10 contacts are required to have a “successful activation”.</a:t>
            </a:r>
          </a:p>
          <a:p>
            <a:pPr>
              <a:buFont typeface="Wingdings" pitchFamily="2" charset="2"/>
              <a:buChar char="§"/>
            </a:pPr>
            <a:endParaRPr lang="en-US" sz="2800" dirty="0" smtClean="0"/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You can earn awards for activating.</a:t>
            </a:r>
          </a:p>
          <a:p>
            <a:endParaRPr lang="en-US" sz="2800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ivator Guidelin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1294"/>
            <a:ext cx="9144000" cy="6215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TA MA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8247"/>
            <a:ext cx="9144000" cy="62215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L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5493"/>
            <a:ext cx="9144000" cy="56870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egon State Park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619"/>
            <a:ext cx="9144000" cy="63387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533400"/>
            <a:ext cx="8686800" cy="723274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800" dirty="0" smtClean="0"/>
              <a:t> What is Parks On The Air or POTA?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History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POTA Website and app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Hunter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Activator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Field Deployment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 smtClean="0"/>
              <a:t>Equipment Considerations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 smtClean="0"/>
              <a:t>Creature Comforts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Spotting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 smtClean="0"/>
              <a:t>Logging Process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 smtClean="0"/>
              <a:t>Public Relations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 smtClean="0"/>
              <a:t>Awards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 smtClean="0"/>
              <a:t>POTA Yearly Events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Advanced Topics</a:t>
            </a:r>
            <a:endParaRPr lang="en-US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9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F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4334"/>
            <a:ext cx="9144000" cy="6209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24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517803"/>
            <a:ext cx="8686800" cy="806374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Field Deployment</a:t>
            </a:r>
            <a:endParaRPr lang="en-US" sz="2800" dirty="0" smtClean="0"/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Always check for park or pass requirements.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Oregon State Park fees and yearly passes. Day use $5    Yearly $30. USFS – NW Forest Pass, snow park, etc.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Check park hours and restrictions. 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Where do you set up at the park?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Out of the way of other park visitors.  Share the space that we all own and love. 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Find a nice spot in the shade or with the best view.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The park ranger has the final say.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Historic sites may prevent driving stakes in the ground or attaching antennas to trees.  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Dogs and small children may be curious so be prepared if they stop by.</a:t>
            </a:r>
          </a:p>
          <a:p>
            <a:endParaRPr lang="en-US" sz="2800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TA DO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517803"/>
            <a:ext cx="8686800" cy="720197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Field Deployment</a:t>
            </a:r>
          </a:p>
          <a:p>
            <a:endParaRPr lang="en-US" sz="2800" dirty="0" smtClean="0"/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 smtClean="0"/>
              <a:t>Safety considerations – The general public doesn’t know what you’re doing and what to watch out for.</a:t>
            </a:r>
          </a:p>
          <a:p>
            <a:pPr>
              <a:buFont typeface="Wingdings" pitchFamily="2" charset="2"/>
              <a:buChar char="§"/>
            </a:pPr>
            <a:endParaRPr lang="en-US" sz="2800" dirty="0" smtClean="0"/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 smtClean="0"/>
              <a:t>Flag or cone </a:t>
            </a:r>
            <a:r>
              <a:rPr lang="en-US" sz="2800" dirty="0" smtClean="0"/>
              <a:t>off </a:t>
            </a:r>
            <a:r>
              <a:rPr lang="en-US" sz="2800" dirty="0" smtClean="0"/>
              <a:t>wires, coax, etc. when appropriate.</a:t>
            </a:r>
          </a:p>
          <a:p>
            <a:pPr>
              <a:buFont typeface="Wingdings" pitchFamily="2" charset="2"/>
              <a:buChar char="§"/>
            </a:pPr>
            <a:endParaRPr lang="en-US" sz="2800" dirty="0" smtClean="0"/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Remember RF safety distances from the unaware park goers.</a:t>
            </a:r>
          </a:p>
          <a:p>
            <a:r>
              <a:rPr lang="en-US" sz="2800" dirty="0" smtClean="0"/>
              <a:t> 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Park activation zone- </a:t>
            </a:r>
            <a:r>
              <a:rPr lang="en-US" sz="2800" dirty="0" smtClean="0">
                <a:solidFill>
                  <a:srgbClr val="FF0000"/>
                </a:solidFill>
              </a:rPr>
              <a:t>“You and all your equipment must be within the boundaries of the park(s).”</a:t>
            </a:r>
          </a:p>
          <a:p>
            <a:endParaRPr lang="en-US" sz="2800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1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517803"/>
            <a:ext cx="8686800" cy="763285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Equipment Considerations</a:t>
            </a:r>
          </a:p>
          <a:p>
            <a:r>
              <a:rPr lang="en-US" sz="2800" dirty="0" smtClean="0"/>
              <a:t>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Radio – Home rig, something small and portable, QRP?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 smtClean="0"/>
              <a:t>Antenna – Simple wire dipoles, small telescoping verticals, ham </a:t>
            </a:r>
            <a:r>
              <a:rPr lang="en-US" sz="2800" dirty="0" err="1" smtClean="0"/>
              <a:t>sticks,etc</a:t>
            </a:r>
            <a:r>
              <a:rPr lang="en-US" sz="2800" dirty="0" smtClean="0"/>
              <a:t>.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 smtClean="0"/>
              <a:t>Power source – Battery, generator, vehicle powered.  If powered from you car, make sure you can still drive home.  Remember proper wiring techniques.  Fuses, wire gauge, Andersons are best.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Logging – Computer, paper, phone APPs.  Paper doesn’t need batteries and always works.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X2 T100 Mil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517803"/>
            <a:ext cx="8686800" cy="763285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Creature Comforts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 Table and chairs - The more comfortable you are, the longer you can stay in the park.  Many locations will have picnic tables.  But sometimes the best view requires your own furniture.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Sun shade or Tent – Limit your exposure to the elements.  Don’t cause yourself an emergency situation.  </a:t>
            </a:r>
          </a:p>
          <a:p>
            <a:pPr>
              <a:buFont typeface="Wingdings" pitchFamily="2" charset="2"/>
              <a:buChar char="§"/>
            </a:pPr>
            <a:r>
              <a:rPr lang="en-US" sz="2800" smtClean="0"/>
              <a:t> Beverages </a:t>
            </a:r>
            <a:r>
              <a:rPr lang="en-US" sz="2800" dirty="0" smtClean="0"/>
              <a:t>– Stay hydrated.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Snacks – PCT, those folks will eat or drink anything.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 smtClean="0"/>
              <a:t>Blankets or extra clothing.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 smtClean="0"/>
              <a:t>Flash lights, USB adapters, phone chargers.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Extra writing utensils, paper.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Not all parks have bathroom facilities.</a:t>
            </a:r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4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517803"/>
            <a:ext cx="8686800" cy="763285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Spotting</a:t>
            </a:r>
          </a:p>
          <a:p>
            <a:r>
              <a:rPr lang="en-US" sz="2800" dirty="0" smtClean="0"/>
              <a:t>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POTA App self spot.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 smtClean="0"/>
              <a:t>Spotting can be scheduled before you leave the house.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 smtClean="0"/>
              <a:t>It’s generally easy to tell once you’ve been spotted.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Spotting others to help them out.  Especially when they do not have internet/cell service. 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 smtClean="0"/>
              <a:t>Re spot – Be sure you spot the information accurately.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Reverse Beacon Network – RBN CW spotting.</a:t>
            </a:r>
          </a:p>
          <a:p>
            <a:r>
              <a:rPr lang="en-US" sz="2800" dirty="0" smtClean="0"/>
              <a:t> 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517803"/>
            <a:ext cx="8686800" cy="806374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Logging Process</a:t>
            </a:r>
          </a:p>
          <a:p>
            <a:r>
              <a:rPr lang="en-US" sz="2800" dirty="0" smtClean="0"/>
              <a:t>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The exchange – </a:t>
            </a:r>
            <a:r>
              <a:rPr lang="en-US" sz="2800" dirty="0" smtClean="0">
                <a:solidFill>
                  <a:srgbClr val="FF0000"/>
                </a:solidFill>
              </a:rPr>
              <a:t>Date</a:t>
            </a:r>
            <a:r>
              <a:rPr lang="en-US" sz="2800" dirty="0" smtClean="0"/>
              <a:t>, </a:t>
            </a:r>
            <a:r>
              <a:rPr lang="en-US" sz="2800" dirty="0" smtClean="0">
                <a:solidFill>
                  <a:srgbClr val="FF0000"/>
                </a:solidFill>
              </a:rPr>
              <a:t>UTC time</a:t>
            </a:r>
            <a:r>
              <a:rPr lang="en-US" sz="2800" dirty="0" smtClean="0"/>
              <a:t>, </a:t>
            </a:r>
            <a:r>
              <a:rPr lang="en-US" sz="2800" dirty="0" err="1" smtClean="0">
                <a:solidFill>
                  <a:srgbClr val="FF0000"/>
                </a:solidFill>
              </a:rPr>
              <a:t>callsign</a:t>
            </a:r>
            <a:r>
              <a:rPr lang="en-US" sz="2800" dirty="0" smtClean="0"/>
              <a:t>, </a:t>
            </a:r>
            <a:r>
              <a:rPr lang="en-US" sz="2800" dirty="0" smtClean="0">
                <a:solidFill>
                  <a:srgbClr val="FF0000"/>
                </a:solidFill>
              </a:rPr>
              <a:t>band</a:t>
            </a:r>
            <a:r>
              <a:rPr lang="en-US" sz="2800" dirty="0" smtClean="0"/>
              <a:t>, </a:t>
            </a:r>
            <a:r>
              <a:rPr lang="en-US" sz="2800" dirty="0" smtClean="0">
                <a:solidFill>
                  <a:srgbClr val="FF0000"/>
                </a:solidFill>
              </a:rPr>
              <a:t>mode</a:t>
            </a:r>
            <a:r>
              <a:rPr lang="en-US" sz="2800" dirty="0" smtClean="0"/>
              <a:t>. These are the only data points required for POTA logging.</a:t>
            </a:r>
          </a:p>
          <a:p>
            <a:pPr>
              <a:buFont typeface="Wingdings" pitchFamily="2" charset="2"/>
              <a:buChar char="§"/>
            </a:pPr>
            <a:endParaRPr lang="en-US" sz="2800" dirty="0" smtClean="0"/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Park to Park – Log Park#</a:t>
            </a:r>
          </a:p>
          <a:p>
            <a:pPr>
              <a:buFont typeface="Wingdings" pitchFamily="2" charset="2"/>
              <a:buChar char="§"/>
            </a:pPr>
            <a:endParaRPr lang="en-US" sz="2800" dirty="0" smtClean="0"/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Export ADIF file from your own logging software then upload to the POTA website, or manually enter contacts from the beta manual log entry.</a:t>
            </a:r>
          </a:p>
          <a:p>
            <a:endParaRPr lang="en-US" sz="2800" dirty="0" smtClean="0"/>
          </a:p>
          <a:p>
            <a:r>
              <a:rPr lang="en-US" sz="2800" dirty="0" smtClean="0"/>
              <a:t> 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pload log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8431"/>
            <a:ext cx="9144000" cy="6221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4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517803"/>
            <a:ext cx="8686800" cy="720197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Public Relations</a:t>
            </a:r>
          </a:p>
          <a:p>
            <a:r>
              <a:rPr lang="en-US" sz="2800" dirty="0" smtClean="0"/>
              <a:t>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Remember to be an ambassador to our great hobby and community service.  </a:t>
            </a:r>
          </a:p>
          <a:p>
            <a:pPr>
              <a:buFont typeface="Wingdings" pitchFamily="2" charset="2"/>
              <a:buChar char="§"/>
            </a:pPr>
            <a:endParaRPr lang="en-US" sz="2800" dirty="0" smtClean="0"/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Be approachable and show interest in telling others about the hobby and POTA.</a:t>
            </a:r>
          </a:p>
          <a:p>
            <a:pPr>
              <a:buFont typeface="Wingdings" pitchFamily="2" charset="2"/>
              <a:buChar char="§"/>
            </a:pPr>
            <a:endParaRPr lang="en-US" sz="2800" dirty="0" smtClean="0"/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Keep it simple and low tech.  Avoid too much jargon if possible.</a:t>
            </a:r>
          </a:p>
          <a:p>
            <a:endParaRPr lang="en-US" sz="2800" dirty="0" smtClean="0"/>
          </a:p>
          <a:p>
            <a:r>
              <a:rPr lang="en-US" sz="2800" dirty="0" smtClean="0"/>
              <a:t> </a:t>
            </a:r>
          </a:p>
          <a:p>
            <a:endParaRPr lang="en-US" sz="2800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517803"/>
            <a:ext cx="8686800" cy="677108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Awards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Wall paper opportunities.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 smtClean="0"/>
              <a:t>Measure your progress.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 smtClean="0"/>
              <a:t>You start to recognize stations just like when contesting or participating in nets.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The POTA site keeps track of all your awards and you can print from the site.</a:t>
            </a:r>
          </a:p>
          <a:p>
            <a:pPr>
              <a:buFont typeface="Wingdings" pitchFamily="2" charset="2"/>
              <a:buChar char="§"/>
            </a:pPr>
            <a:endParaRPr lang="en-US" sz="2800" dirty="0"/>
          </a:p>
          <a:p>
            <a:pPr>
              <a:buFont typeface="Wingdings" pitchFamily="2" charset="2"/>
              <a:buChar char="§"/>
            </a:pPr>
            <a:endParaRPr lang="en-US" sz="2800" dirty="0" smtClean="0"/>
          </a:p>
          <a:p>
            <a:r>
              <a:rPr lang="en-US" sz="2800" dirty="0" smtClean="0"/>
              <a:t> 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907251"/>
            <a:ext cx="3886200" cy="2950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886200"/>
            <a:ext cx="378550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517803"/>
            <a:ext cx="8686800" cy="28931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POTA Yearly Events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066800"/>
            <a:ext cx="866437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457200"/>
            <a:ext cx="8686800" cy="849463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 </a:t>
            </a:r>
            <a:r>
              <a:rPr lang="en-US" sz="3600" b="1" dirty="0" smtClean="0"/>
              <a:t>What is Parks On The Air or POTA?</a:t>
            </a:r>
          </a:p>
          <a:p>
            <a:r>
              <a:rPr lang="en-US" sz="2800" dirty="0" smtClean="0"/>
              <a:t>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It is </a:t>
            </a:r>
            <a:r>
              <a:rPr lang="en-US" sz="2800" u="sng" dirty="0" smtClean="0"/>
              <a:t>not</a:t>
            </a:r>
            <a:r>
              <a:rPr lang="en-US" sz="2800" dirty="0" smtClean="0"/>
              <a:t> a contest.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An opportunity to practice your radio skills in a different environment.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 smtClean="0"/>
              <a:t>Field Day everyday!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Operate away from RF noise and HOA restrictions.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Being the station that everyone wants to contact.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Practice handing pileups and passing information.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 smtClean="0"/>
              <a:t>Enjoying nature and radio at the same time.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 smtClean="0"/>
              <a:t>A chance to bring amateur radio into the public and display our capabilities.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Most importantly it’s FUN!</a:t>
            </a:r>
          </a:p>
          <a:p>
            <a:r>
              <a:rPr lang="en-US" sz="2800" dirty="0" smtClean="0"/>
              <a:t> </a:t>
            </a:r>
          </a:p>
          <a:p>
            <a:r>
              <a:rPr lang="en-US" sz="2800" dirty="0" smtClean="0"/>
              <a:t>  </a:t>
            </a:r>
          </a:p>
          <a:p>
            <a:endParaRPr lang="en-US" sz="2800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3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517803"/>
            <a:ext cx="8686800" cy="1064906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Advanced Topics</a:t>
            </a:r>
          </a:p>
          <a:p>
            <a:r>
              <a:rPr lang="en-US" sz="2800" dirty="0" smtClean="0"/>
              <a:t>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Multi Parks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Working P2P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Dual and triple ops.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Early shift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Late shift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Rover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Band propagation report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Frequencies to avoid – Maritime mobile 14.300 etc.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Working the locals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Kilo and challenging awards  - N1CC 10 different bands from 10 different parks.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Parks on the Air ( POTA) </a:t>
            </a:r>
            <a:r>
              <a:rPr lang="en-US" sz="2800" dirty="0" err="1" smtClean="0"/>
              <a:t>Facebook</a:t>
            </a:r>
            <a:r>
              <a:rPr lang="en-US" sz="2800" dirty="0" smtClean="0"/>
              <a:t> group</a:t>
            </a:r>
          </a:p>
          <a:p>
            <a:endParaRPr lang="en-US" sz="2800" dirty="0" smtClean="0"/>
          </a:p>
          <a:p>
            <a:pPr>
              <a:buFont typeface="Wingdings" pitchFamily="2" charset="2"/>
              <a:buChar char="§"/>
            </a:pPr>
            <a:endParaRPr lang="en-US" sz="2800" dirty="0" smtClean="0"/>
          </a:p>
          <a:p>
            <a:pPr>
              <a:buFont typeface="Wingdings" pitchFamily="2" charset="2"/>
              <a:buChar char="§"/>
            </a:pPr>
            <a:endParaRPr lang="en-US" sz="2800" dirty="0" smtClean="0"/>
          </a:p>
          <a:p>
            <a:pPr>
              <a:buFont typeface="Wingdings" pitchFamily="2" charset="2"/>
              <a:buChar char="§"/>
            </a:pP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 </a:t>
            </a:r>
          </a:p>
          <a:p>
            <a:endParaRPr lang="en-US" sz="2800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ggested frequenci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653" y="756864"/>
            <a:ext cx="5858693" cy="5344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00"/>
            <a:ext cx="9144000" cy="622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m Hamstick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ckawa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lalla Riv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5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384" y="0"/>
            <a:ext cx="515523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ks-on-the-Ai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596" y="2011557"/>
            <a:ext cx="5166808" cy="28348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5257800"/>
            <a:ext cx="58705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Remember to Have Fun! 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l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533401"/>
            <a:ext cx="8686800" cy="935640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 </a:t>
            </a:r>
            <a:r>
              <a:rPr lang="en-US" sz="3600" b="1" dirty="0" smtClean="0"/>
              <a:t>History</a:t>
            </a:r>
            <a:endParaRPr lang="en-US" sz="2800" dirty="0" smtClean="0"/>
          </a:p>
          <a:p>
            <a:endParaRPr lang="en-US" sz="2800" dirty="0" smtClean="0"/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In 2010  the original Parks On The Air began. The intent was to get folks outdoors and to combine the great outdoors with our amateur radio hobby.  </a:t>
            </a:r>
          </a:p>
          <a:p>
            <a:pPr>
              <a:buFont typeface="Wingdings" pitchFamily="2" charset="2"/>
              <a:buChar char="§"/>
            </a:pPr>
            <a:endParaRPr lang="en-US" sz="2800" dirty="0" smtClean="0"/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In 2016 the ARRL launched a one year program called NPOTA to celebrate the 100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anniversary of the National Park system.</a:t>
            </a:r>
          </a:p>
          <a:p>
            <a:pPr>
              <a:buFont typeface="Wingdings" pitchFamily="2" charset="2"/>
              <a:buChar char="§"/>
            </a:pPr>
            <a:endParaRPr lang="en-US" sz="2800" dirty="0" smtClean="0"/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This event was very popular and many wanted it to continue.  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533401"/>
            <a:ext cx="8686800" cy="1021818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 </a:t>
            </a:r>
            <a:r>
              <a:rPr lang="en-US" sz="3600" b="1" dirty="0" smtClean="0"/>
              <a:t>History</a:t>
            </a:r>
            <a:endParaRPr lang="en-US" sz="2800" dirty="0" smtClean="0"/>
          </a:p>
          <a:p>
            <a:endParaRPr lang="en-US" sz="2800" dirty="0" smtClean="0"/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In 2018 a group formally launched a non profit organization to keep Parks on the Air going. </a:t>
            </a:r>
          </a:p>
          <a:p>
            <a:pPr>
              <a:buFont typeface="Wingdings" pitchFamily="2" charset="2"/>
              <a:buChar char="§"/>
            </a:pPr>
            <a:endParaRPr lang="en-US" sz="2800" dirty="0" smtClean="0"/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Now only 6 years later it’s grown to be a very popular past time world wide.</a:t>
            </a:r>
          </a:p>
          <a:p>
            <a:pPr>
              <a:buFont typeface="Wingdings" pitchFamily="2" charset="2"/>
              <a:buChar char="§"/>
            </a:pPr>
            <a:endParaRPr lang="en-US" sz="2800" dirty="0" smtClean="0"/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More than 11,000 parks in the USA are included in this program.</a:t>
            </a:r>
          </a:p>
          <a:p>
            <a:pPr>
              <a:buFont typeface="Wingdings" pitchFamily="2" charset="2"/>
              <a:buChar char="§"/>
            </a:pPr>
            <a:endParaRPr lang="en-US" sz="2800" dirty="0" smtClean="0"/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In Oregon we currently have 343 parks to visit.</a:t>
            </a:r>
          </a:p>
          <a:p>
            <a:pPr>
              <a:buFont typeface="Wingdings" pitchFamily="2" charset="2"/>
              <a:buChar char="§"/>
            </a:pPr>
            <a:endParaRPr lang="en-US" sz="2800" dirty="0" smtClean="0"/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Clackamas County currently has ~18 parks.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09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8588"/>
            <a:ext cx="9505950" cy="660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2903</TotalTime>
  <Words>1096</Words>
  <Application>Microsoft Office PowerPoint</Application>
  <PresentationFormat>On-screen Show (4:3)</PresentationFormat>
  <Paragraphs>249</Paragraphs>
  <Slides>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Apex</vt:lpstr>
      <vt:lpstr>PARKS ON THE AIR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PARKS ON THE AIR</dc:title>
  <dc:creator>Ryan</dc:creator>
  <cp:lastModifiedBy>Ryan</cp:lastModifiedBy>
  <cp:revision>173</cp:revision>
  <dcterms:created xsi:type="dcterms:W3CDTF">2024-02-10T04:02:56Z</dcterms:created>
  <dcterms:modified xsi:type="dcterms:W3CDTF">2024-03-11T20:53:24Z</dcterms:modified>
</cp:coreProperties>
</file>