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media/image25.jpg" ContentType="image/png"/>
  <Override PartName="/ppt/notesSlides/notesSlide33.xml" ContentType="application/vnd.openxmlformats-officedocument.presentationml.notesSlide+xml"/>
  <Override PartName="/ppt/media/image26.jpg" ContentType="image/png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337" r:id="rId4"/>
    <p:sldId id="333" r:id="rId5"/>
    <p:sldId id="348" r:id="rId6"/>
    <p:sldId id="335" r:id="rId7"/>
    <p:sldId id="339" r:id="rId8"/>
    <p:sldId id="340" r:id="rId9"/>
    <p:sldId id="357" r:id="rId10"/>
    <p:sldId id="366" r:id="rId11"/>
    <p:sldId id="365" r:id="rId12"/>
    <p:sldId id="367" r:id="rId13"/>
    <p:sldId id="364" r:id="rId14"/>
    <p:sldId id="371" r:id="rId15"/>
    <p:sldId id="372" r:id="rId16"/>
    <p:sldId id="370" r:id="rId17"/>
    <p:sldId id="373" r:id="rId18"/>
    <p:sldId id="362" r:id="rId19"/>
    <p:sldId id="363" r:id="rId20"/>
    <p:sldId id="361" r:id="rId21"/>
    <p:sldId id="368" r:id="rId22"/>
    <p:sldId id="369" r:id="rId23"/>
    <p:sldId id="334" r:id="rId24"/>
    <p:sldId id="336" r:id="rId25"/>
    <p:sldId id="341" r:id="rId26"/>
    <p:sldId id="342" r:id="rId27"/>
    <p:sldId id="345" r:id="rId28"/>
    <p:sldId id="343" r:id="rId29"/>
    <p:sldId id="344" r:id="rId30"/>
    <p:sldId id="356" r:id="rId31"/>
    <p:sldId id="347" r:id="rId32"/>
    <p:sldId id="349" r:id="rId33"/>
    <p:sldId id="350" r:id="rId34"/>
    <p:sldId id="352" r:id="rId35"/>
    <p:sldId id="353" r:id="rId36"/>
    <p:sldId id="355" r:id="rId37"/>
    <p:sldId id="358" r:id="rId38"/>
    <p:sldId id="354" r:id="rId39"/>
    <p:sldId id="360" r:id="rId40"/>
    <p:sldId id="332" r:id="rId41"/>
  </p:sldIdLst>
  <p:sldSz cx="9144000" cy="6858000" type="screen4x3"/>
  <p:notesSz cx="6858000" cy="9144000"/>
  <p:embeddedFontLst>
    <p:embeddedFont>
      <p:font typeface="Questrial" panose="020B0604020202020204" charset="0"/>
      <p:regular r:id="rId43"/>
    </p:embeddedFont>
    <p:embeddedFont>
      <p:font typeface="Impact" panose="020B0806030902050204" pitchFamily="34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05" autoAdjust="0"/>
  </p:normalViewPr>
  <p:slideViewPr>
    <p:cSldViewPr snapToGrid="0">
      <p:cViewPr varScale="1">
        <p:scale>
          <a:sx n="89" d="100"/>
          <a:sy n="89" d="100"/>
        </p:scale>
        <p:origin x="14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14-May-2026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Steve Jensen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Clackamas County ARES EC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KE7GXC@gmail.com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Properly crimped,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correct tools, to specification and using components of correct size, connector terminals and wire size are gas tight and resist corrosion.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size terminal.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spec wire.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203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Properly crimped,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correct tools, to specification and using components of correct size, connector terminals and wire size are gas tight and resist corrosion.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size terminal.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spec wire.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120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Properly crimped,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correct tools, to specification and using components of correct size, connector terminals and wire size are gas tight and resist corrosion.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size terminal.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spec wire.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900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“MC 4” connectors are the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terms of certain parameters, but some differences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  <a:tabLst/>
              <a:defRPr/>
            </a:pPr>
            <a:r>
              <a:rPr lang="en-US" sz="1800" b="0" dirty="0" smtClean="0"/>
              <a:t>MARBERO 200W Portable Solar Panel for Power Station IP68 Waterproof 200 Watt Foldable Solar Charger &gt;23% High Efficiency Compatible with Solar Generator for Camping RV Outdoor Cloudy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  <a:tabLst/>
              <a:defRPr/>
            </a:pPr>
            <a:endParaRPr lang="en-US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https://www.amazon.com/dp/B0DNT2Q87P?tag=axetocarfi-20&amp;th=1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311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“MC 4” connectors are the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terms of certain parameters, but some differences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  <a:tabLst/>
              <a:defRPr/>
            </a:pPr>
            <a:r>
              <a:rPr lang="en-US" sz="1800" b="0" dirty="0" smtClean="0"/>
              <a:t>MARBERO 200W Portable Solar Panel for Power Station IP68 Waterproof 200 Watt Foldable Solar Charger &gt;23% High Efficiency Compatible with Solar Generator for Camping RV Outdoor Cloudy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  <a:tabLst/>
              <a:defRPr/>
            </a:pPr>
            <a:endParaRPr lang="en-US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https://www.amazon.com/dp/B0DNT2Q87P?tag=axetocarfi-20&amp;th=1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651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“MC 4” connectors are the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terms of certain parameters, but some differences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  <a:tabLst/>
              <a:defRPr/>
            </a:pPr>
            <a:r>
              <a:rPr lang="en-US" sz="1800" b="0" dirty="0" smtClean="0"/>
              <a:t>MARBERO 200W Portable Solar Panel for Power Station IP68 Waterproof 200 Watt Foldable Solar Charger &gt;23% High Efficiency Compatible with Solar Generator for Camping RV Outdoor Cloudy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  <a:tabLst/>
              <a:defRPr/>
            </a:pPr>
            <a:endParaRPr lang="en-US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https://www.amazon.com/dp/B0DNT2Q87P?tag=axetocarfi-20&amp;th=1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862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“MC 4” connectors are the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terms of certain parameters, but some differences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604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“MC 4” connectors are the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terms of certain parameters, but some differences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692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Properly crimped,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correct tools, to specification and using components of correct size, connector terminals and wire size are gas tight and resist corrosion.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size terminal.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spec wire.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693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Properly crimped,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correct tools, to specification and using components of correct size, connector terminals and wire size are gas tight and resist corrosion.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size terminal.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spec wire.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22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Properly crimped,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correct tools, to specification and using components of correct size, connector terminals and wire size are gas tight and resist corrosion.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size terminal.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spec wire.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379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Properly crimped,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correct tools, to specification and using components of correct size, connector terminals and wire size are gas tight and resist corrosion.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size terminal.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spec wire.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418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Properly crimped,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correct tools, to specification and using components of correct size, connector terminals and wire size are gas tight and resist corrosion.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size terminal.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spec wire.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783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300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312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849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929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492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690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8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Atmospheric considerations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Corrosive environment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--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332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Properly crimped,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correct tools, to specification and using components of correct size, connector terminals and wire size are gas tight and resist corrosion.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size terminal.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spec wire.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517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425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491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139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0283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524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640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7022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004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475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0810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15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terminals come in a wide variety of shapes, sizes and applications ---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84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correct crimping tool for the connector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terminal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210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important in crimped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terminals?????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988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Properly crimped,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correct tools, to specification and using components of correct size, connector terminals and wire size are gas tight and resist corrosion.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91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Impact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Impact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Impact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Impact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Impact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Impact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Impact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Impact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Impact"/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7GXC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797662" cy="161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lnSpc>
                <a:spcPct val="90000"/>
              </a:lnSpc>
              <a:buClr>
                <a:schemeClr val="accent1"/>
              </a:buClr>
              <a:buSzPts val="1500"/>
            </a:pPr>
            <a:r>
              <a:rPr lang="en-US" sz="60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	</a:t>
            </a:r>
            <a:r>
              <a:rPr lang="en-US" sz="6000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Crimping &amp; </a:t>
            </a:r>
            <a:r>
              <a:rPr lang="en-US" sz="6000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Soldering</a:t>
            </a:r>
            <a:endParaRPr sz="60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82866" y="2286000"/>
            <a:ext cx="779603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73"/>
              <a:buFont typeface="Arial"/>
              <a:buNone/>
            </a:pPr>
            <a:endParaRPr sz="2960" b="1" i="0" u="none" strike="noStrike" cap="small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73"/>
              <a:buFont typeface="Arial"/>
              <a:buNone/>
            </a:pPr>
            <a:endParaRPr lang="en-US" sz="2960" b="1" i="0" u="none" strike="noStrike" cap="small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73"/>
              <a:buFont typeface="Arial"/>
              <a:buNone/>
            </a:pPr>
            <a:r>
              <a:rPr lang="en-US" sz="2960" b="1" cap="small" dirty="0" smtClean="0"/>
              <a:t>When to do which?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73"/>
              <a:buFont typeface="Arial"/>
              <a:buNone/>
            </a:pPr>
            <a:endParaRPr lang="en-US" sz="2960" b="1" i="0" u="none" strike="noStrike" cap="small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73"/>
              <a:buFont typeface="Arial"/>
              <a:buNone/>
            </a:pPr>
            <a:endParaRPr sz="2960" b="1" i="0" u="none" strike="noStrike" cap="small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Clackamas ARES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 Jensen KE7GXC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KE7GXC@gmail.com</a:t>
            </a:r>
            <a:endParaRPr lang="en-US" sz="28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lang="en-US" sz="28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SzPts val="700"/>
              <a:buNone/>
            </a:pPr>
            <a:r>
              <a:rPr lang="en-US" sz="1200" b="1" dirty="0"/>
              <a:t>Rev. </a:t>
            </a:r>
            <a:r>
              <a:rPr lang="en-US" sz="1200" b="1" dirty="0" smtClean="0"/>
              <a:t>14-May-2026</a:t>
            </a:r>
            <a:endParaRPr lang="en-US" sz="1200" b="1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73"/>
              <a:buFont typeface="Arial"/>
              <a:buNone/>
            </a:pPr>
            <a:endParaRPr sz="2960" b="1" i="0" u="none" strike="noStrike" cap="small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PP-30’s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447" y="1907298"/>
            <a:ext cx="28947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PP-30 connector</a:t>
            </a:r>
          </a:p>
          <a:p>
            <a:endParaRPr lang="en-US" sz="4400" b="1" dirty="0"/>
          </a:p>
          <a:p>
            <a:r>
              <a:rPr lang="en-US" sz="4400" b="1" dirty="0" smtClean="0"/>
              <a:t>Crimp imperfect, solder it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21" y="1111580"/>
            <a:ext cx="5222671" cy="57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818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PP-30’s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381" y="1948919"/>
            <a:ext cx="40465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PP-30 connector </a:t>
            </a:r>
          </a:p>
          <a:p>
            <a:endParaRPr lang="en-US" sz="4400" b="1" dirty="0"/>
          </a:p>
          <a:p>
            <a:r>
              <a:rPr lang="en-US" sz="4400" b="1" dirty="0" smtClean="0"/>
              <a:t>housing “compatible” but </a:t>
            </a:r>
            <a:r>
              <a:rPr lang="en-US" sz="4400" b="1" u="sng" dirty="0" smtClean="0"/>
              <a:t>… not …</a:t>
            </a:r>
            <a:endParaRPr lang="en-US" sz="44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50" y="1041127"/>
            <a:ext cx="5188449" cy="546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669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PP-30’s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641834"/>
            <a:ext cx="8915401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PP-30 connector housing “compatible” but </a:t>
            </a:r>
            <a:r>
              <a:rPr lang="en-US" sz="4400" b="1" u="sng" dirty="0" smtClean="0"/>
              <a:t>suspect</a:t>
            </a:r>
          </a:p>
          <a:p>
            <a:endParaRPr lang="en-US" sz="4400" b="1" u="sng" dirty="0"/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No trade mark on parts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Mechanical fit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Failure due to heating effects – deformation, melting of the connector housing ---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110325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for Solar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10794" y="1567480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lang="en-US" dirty="0" smtClean="0"/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25184"/>
            <a:ext cx="9151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Solar in ham radio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" y="2367003"/>
            <a:ext cx="9144000" cy="4395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76730" y="2662813"/>
            <a:ext cx="5526593" cy="1346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563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for Solar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112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Solar in ham radio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0" y="1866183"/>
            <a:ext cx="8907334" cy="49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087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for Solar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544901"/>
            <a:ext cx="18656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Solar in ham radio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2" y="873830"/>
            <a:ext cx="6242538" cy="59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967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for Solar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11" y="1019210"/>
            <a:ext cx="5722013" cy="58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9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for Solar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49" y="1047750"/>
            <a:ext cx="5634404" cy="56344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720620"/>
            <a:ext cx="28947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MC 4 connector</a:t>
            </a:r>
          </a:p>
          <a:p>
            <a:endParaRPr lang="en-US" sz="4400" b="1" dirty="0"/>
          </a:p>
          <a:p>
            <a:r>
              <a:rPr lang="en-US" sz="4400" b="1" dirty="0" smtClean="0"/>
              <a:t>4 mm spec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058341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for Solar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533368"/>
            <a:ext cx="9144000" cy="2386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403174"/>
            <a:ext cx="9144000" cy="2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364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for Solar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56" y="991456"/>
            <a:ext cx="5866544" cy="5866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2720620"/>
            <a:ext cx="28947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MC 4 connector</a:t>
            </a:r>
          </a:p>
          <a:p>
            <a:endParaRPr lang="en-US" sz="4400" b="1" dirty="0"/>
          </a:p>
          <a:p>
            <a:r>
              <a:rPr lang="en-US" sz="4400" b="1" dirty="0" smtClean="0"/>
              <a:t>Variations in housings</a:t>
            </a: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45201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Objectives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1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None/>
            </a:pPr>
            <a:r>
              <a:rPr lang="en-US" sz="4800" dirty="0" smtClean="0"/>
              <a:t>Lets talk about</a:t>
            </a:r>
            <a:endParaRPr lang="en-US" sz="4800" dirty="0"/>
          </a:p>
          <a:p>
            <a:pPr marL="228600" lvl="0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sz="4000" dirty="0" smtClean="0"/>
              <a:t> Crimping </a:t>
            </a:r>
          </a:p>
          <a:p>
            <a:pPr marL="228600" lvl="0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sz="4000" dirty="0" smtClean="0"/>
              <a:t> Soldering</a:t>
            </a:r>
          </a:p>
          <a:p>
            <a:pPr marL="228600" lvl="0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sz="4000" dirty="0" smtClean="0"/>
              <a:t>Protection – Strain Relief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r>
              <a:rPr lang="en-US" sz="4000" dirty="0" smtClean="0"/>
              <a:t> When to use each --</a:t>
            </a:r>
            <a:endParaRPr sz="4000"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for Solar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92" y="1192696"/>
            <a:ext cx="5553673" cy="5665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391634"/>
            <a:ext cx="289477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MC 4 connector</a:t>
            </a:r>
          </a:p>
          <a:p>
            <a:endParaRPr lang="en-US" sz="4400" b="1" dirty="0"/>
          </a:p>
          <a:p>
            <a:r>
              <a:rPr lang="en-US" sz="4400" b="1" dirty="0" smtClean="0"/>
              <a:t>Proper crimping tool:  6mm for 10 AWG</a:t>
            </a:r>
          </a:p>
          <a:p>
            <a:endParaRPr lang="en-US" sz="4400" b="1" dirty="0"/>
          </a:p>
        </p:txBody>
      </p:sp>
      <p:sp>
        <p:nvSpPr>
          <p:cNvPr id="7" name="Shape 147">
            <a:extLst>
              <a:ext uri="{FF2B5EF4-FFF2-40B4-BE49-F238E27FC236}">
                <a16:creationId xmlns:a16="http://schemas.microsoft.com/office/drawing/2014/main" id="{5DED4F57-AB2D-5C2B-A982-91C78AE76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463" y="2091065"/>
            <a:ext cx="1717937" cy="607907"/>
          </a:xfrm>
          <a:prstGeom prst="wedgeEllipseCallout">
            <a:avLst>
              <a:gd name="adj1" fmla="val -211507"/>
              <a:gd name="adj2" fmla="val -7056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910B0B"/>
            </a:solidFill>
            <a:round/>
            <a:headEnd/>
            <a:tailEnd/>
          </a:ln>
        </p:spPr>
        <p:txBody>
          <a:bodyPr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buSzPct val="25000"/>
              <a:buFontTx/>
              <a:buNone/>
            </a:pPr>
            <a:r>
              <a:rPr lang="en-US" altLang="en-US" sz="1350" dirty="0" smtClean="0">
                <a:solidFill>
                  <a:srgbClr val="FFFFFF"/>
                </a:solidFill>
                <a:latin typeface="Arial" panose="020B0604020202020204" pitchFamily="34" charset="0"/>
                <a:ea typeface="Impact" panose="020B080603090205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Target: 6 mm crimp</a:t>
            </a:r>
            <a:endParaRPr lang="en-US" altLang="en-US" sz="1350" dirty="0">
              <a:solidFill>
                <a:srgbClr val="FFFFFF"/>
              </a:solidFill>
              <a:latin typeface="Arial" panose="020B0604020202020204" pitchFamily="34" charset="0"/>
              <a:ea typeface="Impact" panose="020B0806030902050204" pitchFamily="34" charset="0"/>
              <a:cs typeface="Arial" panose="020B0604020202020204" pitchFamily="34" charset="0"/>
              <a:sym typeface="Impact" panose="020B0806030902050204" pitchFamily="34" charset="0"/>
            </a:endParaRPr>
          </a:p>
        </p:txBody>
      </p:sp>
      <p:sp>
        <p:nvSpPr>
          <p:cNvPr id="8" name="Shape 147">
            <a:extLst>
              <a:ext uri="{FF2B5EF4-FFF2-40B4-BE49-F238E27FC236}">
                <a16:creationId xmlns:a16="http://schemas.microsoft.com/office/drawing/2014/main" id="{5DED4F57-AB2D-5C2B-A982-91C78AE76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578" y="3248967"/>
            <a:ext cx="1722322" cy="607907"/>
          </a:xfrm>
          <a:prstGeom prst="wedgeEllipseCallout">
            <a:avLst>
              <a:gd name="adj1" fmla="val 9285"/>
              <a:gd name="adj2" fmla="val -28474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910B0B"/>
            </a:solidFill>
            <a:round/>
            <a:headEnd/>
            <a:tailEnd/>
          </a:ln>
        </p:spPr>
        <p:txBody>
          <a:bodyPr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buSzPct val="25000"/>
              <a:buFontTx/>
              <a:buNone/>
            </a:pPr>
            <a:r>
              <a:rPr lang="en-US" altLang="en-US" sz="1350" dirty="0" smtClean="0">
                <a:solidFill>
                  <a:srgbClr val="FFFFFF"/>
                </a:solidFill>
                <a:latin typeface="Arial" panose="020B0604020202020204" pitchFamily="34" charset="0"/>
                <a:ea typeface="Impact" panose="020B080603090205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Target: 4 mm crimp</a:t>
            </a:r>
            <a:endParaRPr lang="en-US" altLang="en-US" sz="1350" dirty="0">
              <a:solidFill>
                <a:srgbClr val="FFFFFF"/>
              </a:solidFill>
              <a:latin typeface="Arial" panose="020B0604020202020204" pitchFamily="34" charset="0"/>
              <a:ea typeface="Impact" panose="020B0806030902050204" pitchFamily="34" charset="0"/>
              <a:cs typeface="Arial" panose="020B0604020202020204" pitchFamily="34" charset="0"/>
              <a:sym typeface="Impact" panose="020B0806030902050204" pitchFamily="34" charset="0"/>
            </a:endParaRPr>
          </a:p>
        </p:txBody>
      </p:sp>
      <p:sp>
        <p:nvSpPr>
          <p:cNvPr id="9" name="Shape 147">
            <a:extLst>
              <a:ext uri="{FF2B5EF4-FFF2-40B4-BE49-F238E27FC236}">
                <a16:creationId xmlns:a16="http://schemas.microsoft.com/office/drawing/2014/main" id="{5DED4F57-AB2D-5C2B-A982-91C78AE76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044" y="1045684"/>
            <a:ext cx="1922758" cy="607907"/>
          </a:xfrm>
          <a:prstGeom prst="wedgeEllipseCallout">
            <a:avLst>
              <a:gd name="adj1" fmla="val -139702"/>
              <a:gd name="adj2" fmla="val 6023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910B0B"/>
            </a:solidFill>
            <a:round/>
            <a:headEnd/>
            <a:tailEnd/>
          </a:ln>
        </p:spPr>
        <p:txBody>
          <a:bodyPr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buSzPct val="25000"/>
              <a:buFontTx/>
              <a:buNone/>
            </a:pPr>
            <a:r>
              <a:rPr lang="en-US" altLang="en-US" sz="1350" dirty="0" smtClean="0">
                <a:solidFill>
                  <a:srgbClr val="FFFFFF"/>
                </a:solidFill>
                <a:latin typeface="Arial" panose="020B0604020202020204" pitchFamily="34" charset="0"/>
                <a:ea typeface="Impact" panose="020B080603090205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Target: 2.5 mm crimp</a:t>
            </a:r>
            <a:endParaRPr lang="en-US" altLang="en-US" sz="1350" dirty="0">
              <a:solidFill>
                <a:srgbClr val="FFFFFF"/>
              </a:solidFill>
              <a:latin typeface="Arial" panose="020B0604020202020204" pitchFamily="34" charset="0"/>
              <a:ea typeface="Impact" panose="020B0806030902050204" pitchFamily="34" charset="0"/>
              <a:cs typeface="Arial" panose="020B0604020202020204" pitchFamily="34" charset="0"/>
              <a:sym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690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for Solar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614"/>
            <a:ext cx="3190875" cy="3181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1921614"/>
            <a:ext cx="2619375" cy="3181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1148929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MC 4 problem: “loose” fit</a:t>
            </a:r>
            <a:endParaRPr lang="en-US" sz="4400" b="1" dirty="0"/>
          </a:p>
        </p:txBody>
      </p:sp>
      <p:sp>
        <p:nvSpPr>
          <p:cNvPr id="9" name="Shape 147">
            <a:extLst>
              <a:ext uri="{FF2B5EF4-FFF2-40B4-BE49-F238E27FC236}">
                <a16:creationId xmlns:a16="http://schemas.microsoft.com/office/drawing/2014/main" id="{5DED4F57-AB2D-5C2B-A982-91C78AE76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07" y="5246831"/>
            <a:ext cx="3369924" cy="1225887"/>
          </a:xfrm>
          <a:prstGeom prst="wedgeEllipseCallout">
            <a:avLst>
              <a:gd name="adj1" fmla="val 25663"/>
              <a:gd name="adj2" fmla="val -121118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910B0B"/>
            </a:solidFill>
            <a:round/>
            <a:headEnd/>
            <a:tailEnd/>
          </a:ln>
        </p:spPr>
        <p:txBody>
          <a:bodyPr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buSzPct val="25000"/>
              <a:buFontTx/>
              <a:buNone/>
            </a:pPr>
            <a:r>
              <a:rPr lang="en-US" altLang="en-US" sz="1350" dirty="0" smtClean="0">
                <a:solidFill>
                  <a:srgbClr val="FFFFFF"/>
                </a:solidFill>
                <a:latin typeface="Arial" panose="020B0604020202020204" pitchFamily="34" charset="0"/>
                <a:ea typeface="Impact" panose="020B080603090205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Diameter target 4 mm and pin retention “interference” grip fit </a:t>
            </a:r>
            <a:endParaRPr lang="en-US" altLang="en-US" sz="1350" dirty="0">
              <a:solidFill>
                <a:srgbClr val="FFFFFF"/>
              </a:solidFill>
              <a:latin typeface="Arial" panose="020B0604020202020204" pitchFamily="34" charset="0"/>
              <a:ea typeface="Impact" panose="020B0806030902050204" pitchFamily="34" charset="0"/>
              <a:cs typeface="Arial" panose="020B0604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0" name="Shape 147">
            <a:extLst>
              <a:ext uri="{FF2B5EF4-FFF2-40B4-BE49-F238E27FC236}">
                <a16:creationId xmlns:a16="http://schemas.microsoft.com/office/drawing/2014/main" id="{5DED4F57-AB2D-5C2B-A982-91C78AE76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740" y="5445209"/>
            <a:ext cx="2774022" cy="1027510"/>
          </a:xfrm>
          <a:prstGeom prst="wedgeEllipseCallout">
            <a:avLst>
              <a:gd name="adj1" fmla="val 32380"/>
              <a:gd name="adj2" fmla="val -161639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910B0B"/>
            </a:solidFill>
            <a:round/>
            <a:headEnd/>
            <a:tailEnd/>
          </a:ln>
        </p:spPr>
        <p:txBody>
          <a:bodyPr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buSzPct val="25000"/>
              <a:buFontTx/>
              <a:buNone/>
            </a:pPr>
            <a:r>
              <a:rPr lang="en-US" altLang="en-US" sz="1350" dirty="0" smtClean="0">
                <a:solidFill>
                  <a:srgbClr val="FFFFFF"/>
                </a:solidFill>
                <a:latin typeface="Arial" panose="020B0604020202020204" pitchFamily="34" charset="0"/>
                <a:ea typeface="Impact" panose="020B080603090205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Diameter target 4 mm</a:t>
            </a:r>
            <a:endParaRPr lang="en-US" altLang="en-US" sz="1350" dirty="0">
              <a:solidFill>
                <a:srgbClr val="FFFFFF"/>
              </a:solidFill>
              <a:latin typeface="Arial" panose="020B0604020202020204" pitchFamily="34" charset="0"/>
              <a:ea typeface="Impact" panose="020B0806030902050204" pitchFamily="34" charset="0"/>
              <a:cs typeface="Arial" panose="020B0604020202020204" pitchFamily="34" charset="0"/>
              <a:sym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485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for Solar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734407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Summary: </a:t>
            </a:r>
          </a:p>
          <a:p>
            <a:endParaRPr lang="en-US" sz="4400" b="1" dirty="0"/>
          </a:p>
          <a:p>
            <a:r>
              <a:rPr lang="en-US" sz="4400" b="1" dirty="0" smtClean="0"/>
              <a:t>For any connector use the proper crimping tool for the connector terminal and wire size and environment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47299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- soldering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  <a:buNone/>
            </a:pPr>
            <a:r>
              <a:rPr lang="en-US" dirty="0" smtClean="0"/>
              <a:t>Soldering connector terminals is often a needed solution – why use it?</a:t>
            </a:r>
          </a:p>
          <a:p>
            <a:pPr marL="228600" lvl="0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dirty="0" smtClean="0"/>
              <a:t> Pros:</a:t>
            </a: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dirty="0" smtClean="0"/>
              <a:t> Gas-tight connecting of wire &amp; terminal when crimping is incomplete or incorrect</a:t>
            </a:r>
          </a:p>
          <a:p>
            <a:pPr marL="228600" lvl="0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dirty="0" smtClean="0"/>
              <a:t>  Cons</a:t>
            </a:r>
            <a:endParaRPr dirty="0"/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ts val="5052"/>
            </a:pPr>
            <a:r>
              <a:rPr lang="en-US" dirty="0" smtClean="0"/>
              <a:t> Not as vibration resistant</a:t>
            </a: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ts val="5052"/>
            </a:pPr>
            <a:r>
              <a:rPr lang="en-US" dirty="0" smtClean="0"/>
              <a:t> Under high-current stress the solder can become molten and exit the joint ---</a:t>
            </a:r>
            <a:endParaRPr lang="en-US"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61220388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- soldering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13" y="1341140"/>
            <a:ext cx="5496449" cy="55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604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- soldering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58" y="1261023"/>
            <a:ext cx="5345723" cy="55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233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- soldering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09" y="1274700"/>
            <a:ext cx="5074417" cy="55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25392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PL-259’s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3" y="1875957"/>
            <a:ext cx="7433887" cy="48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374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PL-259’s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03" y="1410448"/>
            <a:ext cx="7038842" cy="52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46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PL-259’s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46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dirty="0" smtClean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dirty="0" smtClean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dirty="0" smtClean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r>
              <a:rPr lang="en-US" dirty="0" smtClean="0"/>
              <a:t>Solder PL-259</a:t>
            </a: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97" y="1136242"/>
            <a:ext cx="6816730" cy="472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990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4"/>
            <a:ext cx="7797600" cy="127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Openers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13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None/>
            </a:pPr>
            <a:r>
              <a:rPr lang="en-US" sz="4800" dirty="0" smtClean="0"/>
              <a:t>What are the enemies of electrical connections?</a:t>
            </a:r>
            <a:endParaRPr lang="en-US" sz="4800" dirty="0"/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sz="3600" dirty="0" smtClean="0"/>
              <a:t> Corrosion</a:t>
            </a: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sz="3600" dirty="0" smtClean="0"/>
              <a:t> Vibration</a:t>
            </a: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sz="3600" dirty="0" smtClean="0"/>
              <a:t> Moisture</a:t>
            </a: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sz="3600" dirty="0" smtClean="0"/>
              <a:t> Other stressors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17782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- crimping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254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Strain Relief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415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r>
              <a:rPr lang="en-US" sz="4000" dirty="0" smtClean="0"/>
              <a:t> Strain relief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dirty="0"/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ts val="5052"/>
              <a:buFont typeface="Arial"/>
              <a:buChar char="•"/>
            </a:pPr>
            <a:r>
              <a:rPr lang="en-US" dirty="0" smtClean="0"/>
              <a:t> Use zip ties, electrical tape, tubing to protect wiring</a:t>
            </a: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605512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Strain Relief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r>
              <a:rPr lang="en-US" dirty="0" smtClean="0"/>
              <a:t> Vehicles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r>
              <a:rPr lang="en-US" dirty="0" smtClean="0"/>
              <a:t> Protection 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r>
              <a:rPr lang="en-US" dirty="0" smtClean="0"/>
              <a:t> Restraint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r>
              <a:rPr lang="en-US" dirty="0" smtClean="0"/>
              <a:t> Abrasion resistant</a:t>
            </a: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3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703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Strain Relief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92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554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Strain Relief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37" y="881010"/>
            <a:ext cx="6369978" cy="59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802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Strain Relief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34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Strain Relief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302784"/>
            <a:ext cx="8572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468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Strain Relief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017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Strain Relief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900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81" y="0"/>
            <a:ext cx="6858000" cy="6858000"/>
          </a:xfrm>
          <a:prstGeom prst="rect">
            <a:avLst/>
          </a:prstGeom>
        </p:spPr>
      </p:pic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Strain Relief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7584203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- crimping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  <a:buNone/>
            </a:pPr>
            <a:r>
              <a:rPr lang="en-US" sz="4000" dirty="0" smtClean="0"/>
              <a:t>Crimping connector terminals is the best solution – technique used in aircraft, autos, elsewhere</a:t>
            </a:r>
          </a:p>
          <a:p>
            <a:pPr marL="228600" lvl="0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dirty="0" smtClean="0"/>
              <a:t> Pros:</a:t>
            </a: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sz="1800" dirty="0" smtClean="0"/>
              <a:t> Gas-tight connection of wire &amp; terminal</a:t>
            </a: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sz="1800" dirty="0" smtClean="0"/>
              <a:t> Better vibration resistance</a:t>
            </a: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55716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9615735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9"/>
          <p:cNvSpPr txBox="1">
            <a:spLocks noGrp="1"/>
          </p:cNvSpPr>
          <p:nvPr>
            <p:ph type="title"/>
          </p:nvPr>
        </p:nvSpPr>
        <p:spPr>
          <a:xfrm>
            <a:off x="381000" y="108506"/>
            <a:ext cx="8382000" cy="115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Advanced Topics – PACTOR Modem</a:t>
            </a:r>
            <a:endParaRPr sz="4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91" name="Google Shape;691;p89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7696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</a:pPr>
            <a:r>
              <a:rPr lang="en-US" sz="4000" b="0" i="0" u="none" strike="noStrike" cap="smal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</a:pPr>
            <a:endParaRPr lang="en-US" sz="2400" cap="small" dirty="0" smtClean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</a:pPr>
            <a:endParaRPr lang="en-US" sz="2400" cap="small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</a:pPr>
            <a:endParaRPr lang="en-US" sz="2400" cap="small" dirty="0"/>
          </a:p>
          <a:p>
            <a:pPr marL="457200" lvl="1" indent="0">
              <a:spcBef>
                <a:spcPts val="0"/>
              </a:spcBef>
              <a:buClr>
                <a:schemeClr val="accent1"/>
              </a:buClr>
              <a:buSzPts val="3840"/>
              <a:buNone/>
            </a:pPr>
            <a:r>
              <a:rPr lang="en-US" sz="4800" b="0" i="0" u="none" strike="noStrike" cap="small" dirty="0" smtClean="0">
                <a:solidFill>
                  <a:schemeClr val="dk1"/>
                </a:solidFill>
                <a:sym typeface="Calibri"/>
              </a:rPr>
              <a:t>Steve Jensen</a:t>
            </a:r>
          </a:p>
          <a:p>
            <a:pPr marL="457200" lvl="1" indent="0">
              <a:spcBef>
                <a:spcPts val="0"/>
              </a:spcBef>
              <a:buClr>
                <a:schemeClr val="accent1"/>
              </a:buClr>
              <a:buSzPts val="3840"/>
              <a:buNone/>
            </a:pPr>
            <a:r>
              <a:rPr lang="en-US" sz="4800" cap="small" dirty="0" smtClean="0"/>
              <a:t>ke7gxc@gmail.com</a:t>
            </a:r>
            <a:endParaRPr sz="4800" dirty="0"/>
          </a:p>
          <a:p>
            <a:pPr marL="342900" marR="0" lvl="0" indent="-990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</a:pPr>
            <a:endParaRPr sz="2400" b="0" i="0" u="none" strike="noStrike" cap="smal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- crimping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  <a:buNone/>
            </a:pPr>
            <a:r>
              <a:rPr lang="en-US" sz="4000" dirty="0" smtClean="0"/>
              <a:t>Crimping connector terminals is the best solution – technique used in aircraft, autos, etc.</a:t>
            </a:r>
          </a:p>
          <a:p>
            <a:pPr marL="228600" lvl="0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dirty="0" smtClean="0"/>
              <a:t> Cons</a:t>
            </a: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sz="1800" dirty="0" smtClean="0"/>
              <a:t> Connection failure when incorrect matching of components</a:t>
            </a: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sz="1800" dirty="0" smtClean="0"/>
              <a:t> Connection </a:t>
            </a:r>
            <a:r>
              <a:rPr lang="en-US" sz="1800" dirty="0"/>
              <a:t>failure </a:t>
            </a:r>
            <a:r>
              <a:rPr lang="en-US" sz="1800" dirty="0" smtClean="0"/>
              <a:t>when out of specification components</a:t>
            </a: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sz="1800" dirty="0"/>
              <a:t> </a:t>
            </a:r>
            <a:r>
              <a:rPr lang="en-US" sz="1800" dirty="0" smtClean="0"/>
              <a:t>Must have the correct parts</a:t>
            </a: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r>
              <a:rPr lang="en-US" sz="1800" dirty="0" smtClean="0"/>
              <a:t> Must have correct crimp tool</a:t>
            </a: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877810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- crimping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5" y="1197891"/>
            <a:ext cx="8169556" cy="563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392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74661" y="332325"/>
            <a:ext cx="8815226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- automotive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12111"/>
            <a:ext cx="731520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825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- crimping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5" y="1579641"/>
            <a:ext cx="8209750" cy="52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49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82075" y="332325"/>
            <a:ext cx="7797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mpact"/>
              <a:buNone/>
            </a:pPr>
            <a:r>
              <a:rPr lang="en-US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The situation – crimping PP-30’s</a:t>
            </a:r>
            <a:endParaRPr sz="4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82866" y="1391634"/>
            <a:ext cx="7796030" cy="529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ts val="5052"/>
            </a:pP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52"/>
              <a:buFont typeface="Arial"/>
              <a:buChar char="•"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04800" y="5345668"/>
            <a:ext cx="861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Impac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720620"/>
            <a:ext cx="28947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PP-30 connector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09" y="1777976"/>
            <a:ext cx="5893748" cy="3937024"/>
          </a:xfrm>
          <a:prstGeom prst="rect">
            <a:avLst/>
          </a:prstGeom>
        </p:spPr>
      </p:pic>
      <p:sp>
        <p:nvSpPr>
          <p:cNvPr id="7" name="Shape 147">
            <a:extLst>
              <a:ext uri="{FF2B5EF4-FFF2-40B4-BE49-F238E27FC236}">
                <a16:creationId xmlns:a16="http://schemas.microsoft.com/office/drawing/2014/main" id="{5DED4F57-AB2D-5C2B-A982-91C78AE76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313" y="5336141"/>
            <a:ext cx="2065104" cy="757718"/>
          </a:xfrm>
          <a:prstGeom prst="wedgeEllipseCallout">
            <a:avLst>
              <a:gd name="adj1" fmla="val 121683"/>
              <a:gd name="adj2" fmla="val -10484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910B0B"/>
            </a:solidFill>
            <a:round/>
            <a:headEnd/>
            <a:tailEnd/>
          </a:ln>
        </p:spPr>
        <p:txBody>
          <a:bodyPr lIns="68569" tIns="34275" rIns="68569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buSzPct val="25000"/>
              <a:buFontTx/>
              <a:buNone/>
            </a:pPr>
            <a:r>
              <a:rPr lang="en-US" altLang="en-US" sz="1350" dirty="0" smtClean="0">
                <a:solidFill>
                  <a:srgbClr val="FFFFFF"/>
                </a:solidFill>
                <a:latin typeface="Arial" panose="020B0604020202020204" pitchFamily="34" charset="0"/>
                <a:ea typeface="Impact" panose="020B080603090205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Crimp area</a:t>
            </a:r>
            <a:endParaRPr lang="en-US" altLang="en-US" sz="1350" dirty="0">
              <a:solidFill>
                <a:srgbClr val="FFFFFF"/>
              </a:solidFill>
              <a:latin typeface="Arial" panose="020B0604020202020204" pitchFamily="34" charset="0"/>
              <a:ea typeface="Impact" panose="020B0806030902050204" pitchFamily="34" charset="0"/>
              <a:cs typeface="Arial" panose="020B0604020202020204" pitchFamily="34" charset="0"/>
              <a:sym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312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1129</Words>
  <Application>Microsoft Office PowerPoint</Application>
  <PresentationFormat>On-screen Show (4:3)</PresentationFormat>
  <Paragraphs>268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Questrial</vt:lpstr>
      <vt:lpstr>Impact</vt:lpstr>
      <vt:lpstr>Arial</vt:lpstr>
      <vt:lpstr>Calibri</vt:lpstr>
      <vt:lpstr>Office Theme</vt:lpstr>
      <vt:lpstr> Crimping &amp; Soldering</vt:lpstr>
      <vt:lpstr>Objectives</vt:lpstr>
      <vt:lpstr>Openers</vt:lpstr>
      <vt:lpstr>The situation - crimping</vt:lpstr>
      <vt:lpstr>The situation - crimping</vt:lpstr>
      <vt:lpstr>The situation - crimping</vt:lpstr>
      <vt:lpstr>The situation – crimping - automotive</vt:lpstr>
      <vt:lpstr>The situation - crimping</vt:lpstr>
      <vt:lpstr>The situation – crimping PP-30’s</vt:lpstr>
      <vt:lpstr>The situation – crimping PP-30’s</vt:lpstr>
      <vt:lpstr>The situation – crimping PP-30’s</vt:lpstr>
      <vt:lpstr>The situation – crimping PP-30’s</vt:lpstr>
      <vt:lpstr>The situation – crimping for Solar</vt:lpstr>
      <vt:lpstr>The situation – crimping for Solar</vt:lpstr>
      <vt:lpstr>The situation – crimping for Solar</vt:lpstr>
      <vt:lpstr>The situation – crimping for Solar</vt:lpstr>
      <vt:lpstr>The situation – crimping for Solar</vt:lpstr>
      <vt:lpstr>The situation – crimping for Solar</vt:lpstr>
      <vt:lpstr>The situation – crimping for Solar</vt:lpstr>
      <vt:lpstr>The situation – crimping for Solar</vt:lpstr>
      <vt:lpstr>The situation – crimping for Solar</vt:lpstr>
      <vt:lpstr>The situation – crimping for Solar</vt:lpstr>
      <vt:lpstr>The situation - soldering</vt:lpstr>
      <vt:lpstr>The situation - soldering</vt:lpstr>
      <vt:lpstr>The situation - soldering</vt:lpstr>
      <vt:lpstr>The situation - soldering</vt:lpstr>
      <vt:lpstr>The situation – PL-259’s</vt:lpstr>
      <vt:lpstr>The situation – PL-259’s</vt:lpstr>
      <vt:lpstr>The situation – PL-259’s</vt:lpstr>
      <vt:lpstr>The situation - crimping</vt:lpstr>
      <vt:lpstr>Strain Relief</vt:lpstr>
      <vt:lpstr>Strain Relief</vt:lpstr>
      <vt:lpstr>Strain Relief</vt:lpstr>
      <vt:lpstr>Strain Relief</vt:lpstr>
      <vt:lpstr>Strain Relief</vt:lpstr>
      <vt:lpstr>Strain Relief</vt:lpstr>
      <vt:lpstr>Strain Relief</vt:lpstr>
      <vt:lpstr>Strain Relief</vt:lpstr>
      <vt:lpstr>Strain Relief</vt:lpstr>
      <vt:lpstr>Advanced Topics – PACTOR Modem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Winlink Post Office</dc:title>
  <cp:lastModifiedBy>Steve Jensen</cp:lastModifiedBy>
  <cp:revision>68</cp:revision>
  <dcterms:modified xsi:type="dcterms:W3CDTF">2026-05-14T21:11:13Z</dcterms:modified>
</cp:coreProperties>
</file>