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366" r:id="rId3"/>
    <p:sldId id="439" r:id="rId4"/>
    <p:sldId id="501" r:id="rId5"/>
    <p:sldId id="524" r:id="rId6"/>
    <p:sldId id="525" r:id="rId7"/>
    <p:sldId id="526" r:id="rId8"/>
    <p:sldId id="523" r:id="rId9"/>
    <p:sldId id="510" r:id="rId10"/>
    <p:sldId id="511" r:id="rId11"/>
    <p:sldId id="512" r:id="rId12"/>
    <p:sldId id="513" r:id="rId13"/>
    <p:sldId id="514" r:id="rId14"/>
    <p:sldId id="527" r:id="rId15"/>
    <p:sldId id="515" r:id="rId16"/>
    <p:sldId id="509" r:id="rId17"/>
    <p:sldId id="519" r:id="rId18"/>
    <p:sldId id="517" r:id="rId19"/>
    <p:sldId id="528" r:id="rId20"/>
    <p:sldId id="518" r:id="rId21"/>
    <p:sldId id="499" r:id="rId22"/>
    <p:sldId id="529" r:id="rId23"/>
    <p:sldId id="530" r:id="rId24"/>
    <p:sldId id="505" r:id="rId25"/>
    <p:sldId id="521" r:id="rId26"/>
    <p:sldId id="522" r:id="rId27"/>
    <p:sldId id="520" r:id="rId28"/>
    <p:sldId id="490" r:id="rId29"/>
    <p:sldId id="507" r:id="rId30"/>
    <p:sldId id="531" r:id="rId31"/>
    <p:sldId id="533" r:id="rId32"/>
    <p:sldId id="534" r:id="rId33"/>
    <p:sldId id="506" r:id="rId34"/>
    <p:sldId id="400" r:id="rId35"/>
    <p:sldId id="42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60" autoAdjust="0"/>
    <p:restoredTop sz="85216" autoAdjust="0"/>
  </p:normalViewPr>
  <p:slideViewPr>
    <p:cSldViewPr>
      <p:cViewPr varScale="1">
        <p:scale>
          <a:sx n="92" d="100"/>
          <a:sy n="92" d="100"/>
        </p:scale>
        <p:origin x="144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603ED-DD83-41D4-AB7D-A4F212225826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63C68-8F3B-471F-ABD4-ACFAB70C4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38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942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72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36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58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49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87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7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94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897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610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13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07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938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458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839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680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931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590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211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15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9146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64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069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082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448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3471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376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741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9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4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51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04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19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00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Jensen</a:t>
            </a:r>
            <a:r>
              <a:rPr lang="en-US" baseline="0" dirty="0" smtClean="0"/>
              <a:t> – KE7GXC  - EC Clackamas County ARES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3C68-8F3B-471F-ABD4-ACFAB70C441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43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17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09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31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29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52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41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854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77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637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58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34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6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0"/>
            <a:ext cx="7772400" cy="5562600"/>
          </a:xfrm>
        </p:spPr>
        <p:txBody>
          <a:bodyPr>
            <a:normAutofit/>
          </a:bodyPr>
          <a:lstStyle/>
          <a:p>
            <a:r>
              <a:rPr lang="en-US" b="1" dirty="0"/>
              <a:t>CARES </a:t>
            </a:r>
            <a:r>
              <a:rPr lang="en-US" b="1" dirty="0" smtClean="0"/>
              <a:t>Monthly Meeting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Steve Jensen KE7GXC</a:t>
            </a:r>
            <a:br>
              <a:rPr lang="en-US" dirty="0" smtClean="0"/>
            </a:br>
            <a:r>
              <a:rPr lang="en-US" dirty="0" smtClean="0"/>
              <a:t>Emergency Coordinator</a:t>
            </a:r>
            <a:br>
              <a:rPr lang="en-US" dirty="0" smtClean="0"/>
            </a:br>
            <a:r>
              <a:rPr lang="en-US" dirty="0" smtClean="0"/>
              <a:t> Clackamas County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CARES-EC@clackamasares.org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4724400"/>
            <a:ext cx="6400800" cy="914400"/>
          </a:xfrm>
        </p:spPr>
        <p:txBody>
          <a:bodyPr>
            <a:normAutofit fontScale="62500" lnSpcReduction="20000"/>
          </a:bodyPr>
          <a:lstStyle/>
          <a:p>
            <a:endParaRPr lang="en-US" sz="4800" b="1" dirty="0">
              <a:solidFill>
                <a:schemeClr val="tx1"/>
              </a:solidFill>
            </a:endParaRPr>
          </a:p>
          <a:p>
            <a:r>
              <a:rPr lang="en-US" sz="4800" b="1" dirty="0" smtClean="0">
                <a:solidFill>
                  <a:schemeClr val="tx1"/>
                </a:solidFill>
              </a:rPr>
              <a:t>May-2026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838200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6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CARES </a:t>
            </a:r>
            <a:r>
              <a:rPr lang="en-US" b="1" smtClean="0"/>
              <a:t>Monthly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524000"/>
            <a:ext cx="11125200" cy="5105400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tx1"/>
                </a:solidFill>
              </a:rPr>
              <a:t>I </a:t>
            </a:r>
            <a:r>
              <a:rPr lang="en-US" sz="3600" b="1" dirty="0" smtClean="0">
                <a:solidFill>
                  <a:schemeClr val="tx1"/>
                </a:solidFill>
              </a:rPr>
              <a:t>publish </a:t>
            </a:r>
            <a:r>
              <a:rPr lang="en-US" sz="3600" b="1" u="sng" dirty="0">
                <a:solidFill>
                  <a:schemeClr val="tx1"/>
                </a:solidFill>
              </a:rPr>
              <a:t>two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</a:rPr>
              <a:t>participation </a:t>
            </a:r>
            <a:r>
              <a:rPr lang="en-US" sz="3600" b="1" dirty="0">
                <a:solidFill>
                  <a:schemeClr val="tx1"/>
                </a:solidFill>
              </a:rPr>
              <a:t>time reports each </a:t>
            </a:r>
            <a:r>
              <a:rPr lang="en-US" sz="3600" b="1" dirty="0" smtClean="0">
                <a:solidFill>
                  <a:schemeClr val="tx1"/>
                </a:solidFill>
              </a:rPr>
              <a:t>month</a:t>
            </a:r>
          </a:p>
          <a:p>
            <a:pPr algn="l"/>
            <a:endParaRPr lang="en-US" sz="3600" b="1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tx1"/>
                </a:solidFill>
              </a:rPr>
              <a:t>One </a:t>
            </a:r>
            <a:r>
              <a:rPr lang="en-US" sz="3600" b="1" dirty="0">
                <a:solidFill>
                  <a:schemeClr val="tx1"/>
                </a:solidFill>
              </a:rPr>
              <a:t>for CCDM </a:t>
            </a:r>
            <a:endParaRPr lang="en-US" sz="3600" b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600" b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</a:rPr>
              <a:t>O</a:t>
            </a:r>
            <a:r>
              <a:rPr lang="en-US" sz="3600" b="1" dirty="0" smtClean="0">
                <a:solidFill>
                  <a:schemeClr val="tx1"/>
                </a:solidFill>
              </a:rPr>
              <a:t>ne </a:t>
            </a:r>
            <a:r>
              <a:rPr lang="en-US" sz="3600" b="1" dirty="0">
                <a:solidFill>
                  <a:schemeClr val="tx1"/>
                </a:solidFill>
              </a:rPr>
              <a:t>for Oregon state ARES / </a:t>
            </a:r>
            <a:r>
              <a:rPr lang="en-US" sz="3600" b="1" dirty="0" smtClean="0">
                <a:solidFill>
                  <a:schemeClr val="tx1"/>
                </a:solidFill>
              </a:rPr>
              <a:t>ARRL leadership</a:t>
            </a:r>
            <a:endParaRPr lang="en-US" sz="3600" b="1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6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5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CARES </a:t>
            </a:r>
            <a:r>
              <a:rPr lang="en-US" b="1" smtClean="0"/>
              <a:t>Monthly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524000"/>
            <a:ext cx="11125200" cy="51054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chemeClr val="tx1"/>
                </a:solidFill>
              </a:rPr>
              <a:t>M</a:t>
            </a:r>
            <a:r>
              <a:rPr lang="en-US" sz="3600" b="1" dirty="0" smtClean="0">
                <a:solidFill>
                  <a:schemeClr val="tx1"/>
                </a:solidFill>
              </a:rPr>
              <a:t>onthly </a:t>
            </a:r>
            <a:r>
              <a:rPr lang="en-US" sz="3600" b="1" dirty="0">
                <a:solidFill>
                  <a:schemeClr val="tx1"/>
                </a:solidFill>
              </a:rPr>
              <a:t>CCDM </a:t>
            </a:r>
            <a:r>
              <a:rPr lang="en-US" sz="3600" b="1" dirty="0" smtClean="0">
                <a:solidFill>
                  <a:schemeClr val="tx1"/>
                </a:solidFill>
              </a:rPr>
              <a:t>report contains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600" b="1" dirty="0" smtClean="0">
              <a:solidFill>
                <a:schemeClr val="tx1"/>
              </a:solidFill>
            </a:endParaRPr>
          </a:p>
          <a:p>
            <a:pPr lvl="1" algn="l"/>
            <a:r>
              <a:rPr lang="en-US" sz="3200" b="1" dirty="0" smtClean="0">
                <a:solidFill>
                  <a:schemeClr val="tx1"/>
                </a:solidFill>
              </a:rPr>
              <a:t>The </a:t>
            </a:r>
            <a:r>
              <a:rPr lang="en-US" sz="3200" b="1" dirty="0">
                <a:solidFill>
                  <a:schemeClr val="tx1"/>
                </a:solidFill>
              </a:rPr>
              <a:t>number of participants in CARES, percentage ICS trained participants and total TIME in three categories</a:t>
            </a:r>
            <a:r>
              <a:rPr lang="en-US" sz="3200" b="1" dirty="0" smtClean="0">
                <a:solidFill>
                  <a:schemeClr val="tx1"/>
                </a:solidFill>
              </a:rPr>
              <a:t>:</a:t>
            </a:r>
            <a:endParaRPr lang="en-US" sz="3600" b="1" dirty="0">
              <a:solidFill>
                <a:schemeClr val="tx1"/>
              </a:solidFill>
            </a:endParaRPr>
          </a:p>
          <a:p>
            <a:pPr marL="1371600" lvl="2" indent="-4572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</a:rPr>
              <a:t>SET's / Exercises hours: ###</a:t>
            </a:r>
          </a:p>
          <a:p>
            <a:pPr marL="1371600" lvl="2" indent="-4572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</a:rPr>
              <a:t>Training hours: ###</a:t>
            </a:r>
          </a:p>
          <a:p>
            <a:pPr marL="1371600" lvl="2" indent="-4572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</a:rPr>
              <a:t>Other hours:     ###</a:t>
            </a:r>
          </a:p>
          <a:p>
            <a:pPr marL="1371600" lvl="2" indent="-4572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</a:rPr>
              <a:t>Total hours:      ###</a:t>
            </a:r>
          </a:p>
        </p:txBody>
      </p:sp>
    </p:spTree>
    <p:extLst>
      <p:ext uri="{BB962C8B-B14F-4D97-AF65-F5344CB8AC3E}">
        <p14:creationId xmlns:p14="http://schemas.microsoft.com/office/powerpoint/2010/main" val="332154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CARES </a:t>
            </a:r>
            <a:r>
              <a:rPr lang="en-US" b="1" smtClean="0"/>
              <a:t>Monthly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524000"/>
            <a:ext cx="11125200" cy="51054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chemeClr val="tx1"/>
                </a:solidFill>
              </a:rPr>
              <a:t>R</a:t>
            </a:r>
            <a:r>
              <a:rPr lang="en-US" sz="3600" b="1" dirty="0" smtClean="0">
                <a:solidFill>
                  <a:schemeClr val="tx1"/>
                </a:solidFill>
              </a:rPr>
              <a:t>eports </a:t>
            </a:r>
            <a:r>
              <a:rPr lang="en-US" sz="3600" b="1" dirty="0">
                <a:solidFill>
                  <a:schemeClr val="tx1"/>
                </a:solidFill>
              </a:rPr>
              <a:t>for state ARES &amp; ARRL </a:t>
            </a:r>
            <a:r>
              <a:rPr lang="en-US" sz="3600" b="1" dirty="0" smtClean="0">
                <a:solidFill>
                  <a:schemeClr val="tx1"/>
                </a:solidFill>
              </a:rPr>
              <a:t>requires:</a:t>
            </a:r>
            <a:endParaRPr lang="en-US" sz="3600" b="1" dirty="0">
              <a:solidFill>
                <a:schemeClr val="tx1"/>
              </a:solidFill>
            </a:endParaRP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</a:rPr>
              <a:t>Total number of nets &amp; hours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</a:rPr>
              <a:t>Total number of public service events &amp; hours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</a:rPr>
              <a:t>Total number of training sessions &amp; hours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</a:rPr>
              <a:t>Total Participants: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</a:rPr>
              <a:t>Total Person Time in hours: 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</a:rPr>
              <a:t>and a bunch of related </a:t>
            </a:r>
            <a:r>
              <a:rPr lang="en-US" sz="3200" b="1" dirty="0" smtClean="0">
                <a:solidFill>
                  <a:schemeClr val="tx1"/>
                </a:solidFill>
              </a:rPr>
              <a:t>-----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tx1"/>
              </a:solidFill>
            </a:endParaRPr>
          </a:p>
          <a:p>
            <a:pPr algn="l"/>
            <a:r>
              <a:rPr lang="en-US" sz="2800" b="1" dirty="0">
                <a:solidFill>
                  <a:schemeClr val="tx1"/>
                </a:solidFill>
              </a:rPr>
              <a:t>I derive these </a:t>
            </a:r>
            <a:r>
              <a:rPr lang="en-US" sz="2800" b="1" dirty="0" smtClean="0">
                <a:solidFill>
                  <a:schemeClr val="tx1"/>
                </a:solidFill>
              </a:rPr>
              <a:t>from </a:t>
            </a:r>
            <a:r>
              <a:rPr lang="en-US" sz="2800" b="1" dirty="0">
                <a:solidFill>
                  <a:schemeClr val="tx1"/>
                </a:solidFill>
              </a:rPr>
              <a:t>the weekly net and activity reports you </a:t>
            </a:r>
            <a:r>
              <a:rPr lang="en-US" sz="2800" b="1" dirty="0" smtClean="0">
                <a:solidFill>
                  <a:schemeClr val="tx1"/>
                </a:solidFill>
              </a:rPr>
              <a:t>submit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28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CARES </a:t>
            </a:r>
            <a:r>
              <a:rPr lang="en-US" b="1" smtClean="0"/>
              <a:t>Monthly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524000"/>
            <a:ext cx="11125200" cy="51054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chemeClr val="tx1"/>
                </a:solidFill>
              </a:rPr>
              <a:t>Some have asked about under-reporting and over-reporting </a:t>
            </a:r>
            <a:r>
              <a:rPr lang="en-US" sz="3600" b="1" dirty="0" smtClean="0">
                <a:solidFill>
                  <a:schemeClr val="tx1"/>
                </a:solidFill>
              </a:rPr>
              <a:t>of hours..... </a:t>
            </a:r>
            <a:endParaRPr lang="en-US" sz="3600" b="1" dirty="0">
              <a:solidFill>
                <a:schemeClr val="tx1"/>
              </a:solidFill>
            </a:endParaRPr>
          </a:p>
          <a:p>
            <a:pPr algn="l"/>
            <a:endParaRPr lang="en-US" sz="3600" b="1" dirty="0">
              <a:solidFill>
                <a:schemeClr val="tx1"/>
              </a:solidFill>
            </a:endParaRPr>
          </a:p>
          <a:p>
            <a:pPr algn="l"/>
            <a:r>
              <a:rPr lang="en-US" sz="3600" b="1" dirty="0">
                <a:solidFill>
                  <a:schemeClr val="tx1"/>
                </a:solidFill>
              </a:rPr>
              <a:t>I </a:t>
            </a:r>
            <a:r>
              <a:rPr lang="en-US" sz="3600" b="1" dirty="0" smtClean="0">
                <a:solidFill>
                  <a:schemeClr val="tx1"/>
                </a:solidFill>
              </a:rPr>
              <a:t>manage the reported numbers using a </a:t>
            </a:r>
            <a:r>
              <a:rPr lang="en-US" sz="3600" b="1" dirty="0">
                <a:solidFill>
                  <a:schemeClr val="tx1"/>
                </a:solidFill>
              </a:rPr>
              <a:t>spreadsheet </a:t>
            </a:r>
            <a:endParaRPr lang="en-US" sz="3600" b="1" dirty="0" smtClean="0">
              <a:solidFill>
                <a:schemeClr val="tx1"/>
              </a:solidFill>
            </a:endParaRPr>
          </a:p>
          <a:p>
            <a:pPr algn="l"/>
            <a:endParaRPr lang="en-US" sz="3600" b="1" dirty="0">
              <a:solidFill>
                <a:schemeClr val="tx1"/>
              </a:solidFill>
            </a:endParaRPr>
          </a:p>
          <a:p>
            <a:pPr algn="l"/>
            <a:r>
              <a:rPr lang="en-US" sz="3600" b="1" dirty="0" smtClean="0">
                <a:solidFill>
                  <a:schemeClr val="tx1"/>
                </a:solidFill>
              </a:rPr>
              <a:t>Fingers – crossed :-)</a:t>
            </a:r>
          </a:p>
          <a:p>
            <a:pPr algn="l"/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32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CARES </a:t>
            </a:r>
            <a:r>
              <a:rPr lang="en-US" b="1" smtClean="0"/>
              <a:t>Monthly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1524000"/>
            <a:ext cx="8229600" cy="5105400"/>
          </a:xfrm>
        </p:spPr>
        <p:txBody>
          <a:bodyPr>
            <a:noAutofit/>
          </a:bodyPr>
          <a:lstStyle/>
          <a:p>
            <a:endParaRPr lang="en-US" sz="1200" b="1" dirty="0">
              <a:solidFill>
                <a:schemeClr val="tx1"/>
              </a:solidFill>
            </a:endParaRPr>
          </a:p>
          <a:p>
            <a:endParaRPr lang="en-US" sz="6000" b="1" dirty="0" smtClean="0">
              <a:solidFill>
                <a:schemeClr val="tx1"/>
              </a:solidFill>
            </a:endParaRPr>
          </a:p>
          <a:p>
            <a:r>
              <a:rPr lang="en-US" sz="6000" b="1" dirty="0" smtClean="0">
                <a:solidFill>
                  <a:schemeClr val="tx1"/>
                </a:solidFill>
              </a:rPr>
              <a:t>Questions</a:t>
            </a:r>
            <a:r>
              <a:rPr lang="en-US" sz="6000" b="1" dirty="0">
                <a:solidFill>
                  <a:schemeClr val="tx1"/>
                </a:solidFill>
              </a:rPr>
              <a:t>?</a:t>
            </a:r>
          </a:p>
          <a:p>
            <a:endParaRPr lang="en-US" sz="6000" b="1" dirty="0">
              <a:solidFill>
                <a:schemeClr val="tx1"/>
              </a:solidFill>
            </a:endParaRPr>
          </a:p>
          <a:p>
            <a:endParaRPr lang="en-US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47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CARES </a:t>
            </a:r>
            <a:r>
              <a:rPr lang="en-US" b="1" smtClean="0"/>
              <a:t>Monthly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524000"/>
            <a:ext cx="11125200" cy="51054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solidFill>
                  <a:schemeClr val="tx1"/>
                </a:solidFill>
              </a:rPr>
              <a:t>Upcoming ODART:</a:t>
            </a:r>
          </a:p>
          <a:p>
            <a:pPr algn="l"/>
            <a:endParaRPr lang="en-US" sz="3600" b="1" dirty="0">
              <a:solidFill>
                <a:schemeClr val="tx1"/>
              </a:solidFill>
            </a:endParaRPr>
          </a:p>
          <a:p>
            <a:pPr algn="l"/>
            <a:r>
              <a:rPr lang="en-US" sz="3600" b="1" dirty="0">
                <a:solidFill>
                  <a:schemeClr val="tx1"/>
                </a:solidFill>
              </a:rPr>
              <a:t>Aeronautical mobile Winlink RMS for ODART </a:t>
            </a:r>
            <a:endParaRPr lang="en-US" sz="3600" b="1" dirty="0" smtClean="0">
              <a:solidFill>
                <a:schemeClr val="tx1"/>
              </a:solidFill>
            </a:endParaRPr>
          </a:p>
          <a:p>
            <a:pPr algn="l"/>
            <a:endParaRPr lang="en-US" sz="3600" b="1" dirty="0">
              <a:solidFill>
                <a:schemeClr val="tx1"/>
              </a:solidFill>
            </a:endParaRPr>
          </a:p>
          <a:p>
            <a:pPr algn="l"/>
            <a:r>
              <a:rPr lang="en-US" sz="3600" b="1" dirty="0" smtClean="0">
                <a:solidFill>
                  <a:schemeClr val="tx1"/>
                </a:solidFill>
              </a:rPr>
              <a:t>--- </a:t>
            </a:r>
            <a:r>
              <a:rPr lang="en-US" sz="3600" b="1" dirty="0">
                <a:solidFill>
                  <a:schemeClr val="tx1"/>
                </a:solidFill>
              </a:rPr>
              <a:t>demonstration </a:t>
            </a:r>
            <a:r>
              <a:rPr lang="en-US" sz="3600" b="1" dirty="0" smtClean="0">
                <a:solidFill>
                  <a:schemeClr val="tx1"/>
                </a:solidFill>
              </a:rPr>
              <a:t>project ---</a:t>
            </a:r>
          </a:p>
          <a:p>
            <a:pPr algn="l"/>
            <a:endParaRPr lang="en-US" sz="3600" b="1" dirty="0">
              <a:solidFill>
                <a:schemeClr val="tx1"/>
              </a:solidFill>
            </a:endParaRPr>
          </a:p>
          <a:p>
            <a:pPr algn="l"/>
            <a:r>
              <a:rPr lang="en-US" sz="3600" b="1" dirty="0" smtClean="0">
                <a:solidFill>
                  <a:schemeClr val="tx1"/>
                </a:solidFill>
              </a:rPr>
              <a:t>Contact: Arnie W7CRI – AEC West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59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CARES </a:t>
            </a:r>
            <a:r>
              <a:rPr lang="en-US" b="1" smtClean="0"/>
              <a:t>Monthly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524000"/>
            <a:ext cx="9906000" cy="5105400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4000" b="1" dirty="0" smtClean="0">
                <a:solidFill>
                  <a:schemeClr val="tx1"/>
                </a:solidFill>
              </a:rPr>
              <a:t>ORRC coordination of CARES repeaters:</a:t>
            </a:r>
            <a:endParaRPr lang="en-US" sz="4000" b="1" dirty="0">
              <a:solidFill>
                <a:schemeClr val="tx1"/>
              </a:solidFill>
            </a:endParaRPr>
          </a:p>
          <a:p>
            <a:pPr marL="742950" lvl="1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</a:endParaRPr>
          </a:p>
          <a:p>
            <a:pPr marL="1200150" lvl="2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Ongoing efforts --- </a:t>
            </a:r>
          </a:p>
          <a:p>
            <a:pPr marL="1200150" lvl="2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tx1"/>
              </a:solidFill>
            </a:endParaRPr>
          </a:p>
          <a:p>
            <a:pPr marL="1200150" lvl="2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CLAC </a:t>
            </a:r>
            <a:r>
              <a:rPr lang="en-US" sz="2000" b="1" dirty="0">
                <a:solidFill>
                  <a:schemeClr val="tx1"/>
                </a:solidFill>
              </a:rPr>
              <a:t>7 Highland Butte KD7ZDO 441.900</a:t>
            </a:r>
          </a:p>
          <a:p>
            <a:pPr marL="1200150" lvl="2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</a:endParaRPr>
          </a:p>
          <a:p>
            <a:pPr marL="1200150" lvl="2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CLAC 8 Crutcher Bench KD7ZDO 440.125</a:t>
            </a:r>
          </a:p>
          <a:p>
            <a:pPr marL="1200150" lvl="2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</a:endParaRPr>
          </a:p>
          <a:p>
            <a:pPr marL="1200150" lvl="2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CLAC 11 </a:t>
            </a:r>
            <a:r>
              <a:rPr lang="en-US" sz="2000" b="1" dirty="0" smtClean="0">
                <a:solidFill>
                  <a:schemeClr val="tx1"/>
                </a:solidFill>
              </a:rPr>
              <a:t>KD7ZDO 146.800</a:t>
            </a:r>
            <a:endParaRPr lang="en-US" sz="2000" b="1" dirty="0">
              <a:solidFill>
                <a:schemeClr val="tx1"/>
              </a:solidFill>
            </a:endParaRPr>
          </a:p>
          <a:p>
            <a:pPr marL="1200150" lvl="2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</a:endParaRPr>
          </a:p>
          <a:p>
            <a:pPr marL="1200150" lvl="2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OC 1 Boynton W7ZRS </a:t>
            </a:r>
            <a:r>
              <a:rPr lang="en-US" sz="2000" b="1" dirty="0" smtClean="0">
                <a:solidFill>
                  <a:schemeClr val="tx1"/>
                </a:solidFill>
              </a:rPr>
              <a:t>442.075</a:t>
            </a:r>
          </a:p>
          <a:p>
            <a:pPr marL="1200150" lvl="2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</a:endParaRPr>
          </a:p>
          <a:p>
            <a:pPr marL="1200150" lvl="2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Suncrest West </a:t>
            </a:r>
            <a:r>
              <a:rPr lang="en-US" sz="2000" b="1" dirty="0">
                <a:solidFill>
                  <a:schemeClr val="tx1"/>
                </a:solidFill>
              </a:rPr>
              <a:t>Linn  </a:t>
            </a:r>
            <a:r>
              <a:rPr lang="en-US" sz="2000" b="1" dirty="0" smtClean="0">
                <a:solidFill>
                  <a:schemeClr val="tx1"/>
                </a:solidFill>
              </a:rPr>
              <a:t>(FM voice, Winlink &amp; link to LO 1) under construction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08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CARES </a:t>
            </a:r>
            <a:r>
              <a:rPr lang="en-US" b="1" smtClean="0"/>
              <a:t>Monthly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524000"/>
            <a:ext cx="10287000" cy="5105400"/>
          </a:xfrm>
        </p:spPr>
        <p:txBody>
          <a:bodyPr>
            <a:noAutofit/>
          </a:bodyPr>
          <a:lstStyle/>
          <a:p>
            <a:endParaRPr lang="en-US" sz="1200" b="1" dirty="0">
              <a:solidFill>
                <a:schemeClr val="tx1"/>
              </a:solidFill>
            </a:endParaRPr>
          </a:p>
          <a:p>
            <a:pPr algn="l"/>
            <a:r>
              <a:rPr lang="en-US" sz="6000" b="1" dirty="0">
                <a:solidFill>
                  <a:schemeClr val="tx1"/>
                </a:solidFill>
              </a:rPr>
              <a:t>Highland </a:t>
            </a:r>
            <a:r>
              <a:rPr lang="en-US" sz="6000" b="1" dirty="0" smtClean="0">
                <a:solidFill>
                  <a:schemeClr val="tx1"/>
                </a:solidFill>
              </a:rPr>
              <a:t>Butte (other repeater)</a:t>
            </a:r>
            <a:endParaRPr lang="en-US" sz="6000" b="1" dirty="0">
              <a:solidFill>
                <a:schemeClr val="tx1"/>
              </a:solidFill>
            </a:endParaRP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4000" b="1" smtClean="0">
                <a:solidFill>
                  <a:schemeClr val="tx1"/>
                </a:solidFill>
              </a:rPr>
              <a:t>Kirk -- K1RKS</a:t>
            </a:r>
            <a:endParaRPr lang="en-US" sz="4000" b="1" dirty="0" smtClean="0">
              <a:solidFill>
                <a:schemeClr val="tx1"/>
              </a:solidFill>
            </a:endParaRP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schemeClr val="tx1"/>
                </a:solidFill>
              </a:rPr>
              <a:t>444.050 MHz, Pl 100</a:t>
            </a:r>
            <a:endParaRPr lang="en-US" sz="4000" b="1" dirty="0">
              <a:solidFill>
                <a:schemeClr val="tx1"/>
              </a:solidFill>
            </a:endParaRP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schemeClr val="tx1"/>
                </a:solidFill>
              </a:rPr>
              <a:t>Will </a:t>
            </a:r>
            <a:r>
              <a:rPr lang="en-US" sz="4000" b="1" dirty="0">
                <a:solidFill>
                  <a:schemeClr val="tx1"/>
                </a:solidFill>
              </a:rPr>
              <a:t>link to the 145.29 repeater for the </a:t>
            </a:r>
            <a:endParaRPr lang="en-US" sz="4000" b="1" dirty="0" smtClean="0">
              <a:solidFill>
                <a:schemeClr val="tx1"/>
              </a:solidFill>
            </a:endParaRPr>
          </a:p>
          <a:p>
            <a:pPr marL="1771650" lvl="2" indent="-857250" algn="l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tx1"/>
                </a:solidFill>
              </a:rPr>
              <a:t>10am </a:t>
            </a:r>
            <a:r>
              <a:rPr lang="en-US" sz="3200" b="1" dirty="0">
                <a:solidFill>
                  <a:schemeClr val="tx1"/>
                </a:solidFill>
              </a:rPr>
              <a:t>tech net </a:t>
            </a:r>
            <a:r>
              <a:rPr lang="en-US" sz="3200" b="1" dirty="0" smtClean="0">
                <a:solidFill>
                  <a:schemeClr val="tx1"/>
                </a:solidFill>
              </a:rPr>
              <a:t>M-F </a:t>
            </a:r>
          </a:p>
          <a:p>
            <a:pPr marL="1771650" lvl="2" indent="-857250" algn="l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tx1"/>
                </a:solidFill>
              </a:rPr>
              <a:t>7pm </a:t>
            </a:r>
            <a:r>
              <a:rPr lang="en-US" sz="3200" b="1" dirty="0">
                <a:solidFill>
                  <a:schemeClr val="tx1"/>
                </a:solidFill>
              </a:rPr>
              <a:t>nets </a:t>
            </a:r>
            <a:r>
              <a:rPr lang="en-US" sz="3200" b="1" dirty="0" smtClean="0">
                <a:solidFill>
                  <a:schemeClr val="tx1"/>
                </a:solidFill>
              </a:rPr>
              <a:t>M-Sat</a:t>
            </a:r>
            <a:endParaRPr lang="en-US" sz="3200" b="1" dirty="0">
              <a:solidFill>
                <a:schemeClr val="tx1"/>
              </a:solidFill>
            </a:endParaRPr>
          </a:p>
          <a:p>
            <a:pPr algn="l"/>
            <a:endParaRPr lang="en-US" b="1" dirty="0">
              <a:solidFill>
                <a:schemeClr val="tx1"/>
              </a:solidFill>
            </a:endParaRPr>
          </a:p>
          <a:p>
            <a:pPr algn="l"/>
            <a:endParaRPr lang="en-US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98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CARES </a:t>
            </a:r>
            <a:r>
              <a:rPr lang="en-US" b="1" smtClean="0"/>
              <a:t>Monthly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524000"/>
            <a:ext cx="9906000" cy="5105400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CCDM badges </a:t>
            </a:r>
            <a:endParaRPr lang="en-US" sz="4000" b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4000" b="1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schemeClr val="tx1"/>
                </a:solidFill>
              </a:rPr>
              <a:t>upcoming </a:t>
            </a:r>
            <a:r>
              <a:rPr lang="en-US" sz="4000" b="1" dirty="0">
                <a:solidFill>
                  <a:schemeClr val="tx1"/>
                </a:solidFill>
              </a:rPr>
              <a:t>renewals -- deferred </a:t>
            </a:r>
            <a:r>
              <a:rPr lang="en-US" sz="4000" b="1" dirty="0" smtClean="0">
                <a:solidFill>
                  <a:schemeClr val="tx1"/>
                </a:solidFill>
              </a:rPr>
              <a:t>until  01-July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62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CARES </a:t>
            </a:r>
            <a:r>
              <a:rPr lang="en-US" b="1" smtClean="0"/>
              <a:t>Monthly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1524000"/>
            <a:ext cx="8229600" cy="5105400"/>
          </a:xfrm>
        </p:spPr>
        <p:txBody>
          <a:bodyPr>
            <a:noAutofit/>
          </a:bodyPr>
          <a:lstStyle/>
          <a:p>
            <a:endParaRPr lang="en-US" sz="1200" b="1" dirty="0">
              <a:solidFill>
                <a:schemeClr val="tx1"/>
              </a:solidFill>
            </a:endParaRPr>
          </a:p>
          <a:p>
            <a:endParaRPr lang="en-US" sz="6000" b="1" dirty="0" smtClean="0">
              <a:solidFill>
                <a:schemeClr val="tx1"/>
              </a:solidFill>
            </a:endParaRPr>
          </a:p>
          <a:p>
            <a:r>
              <a:rPr lang="en-US" sz="6000" b="1" dirty="0" smtClean="0">
                <a:solidFill>
                  <a:schemeClr val="tx1"/>
                </a:solidFill>
              </a:rPr>
              <a:t>Questions</a:t>
            </a:r>
            <a:r>
              <a:rPr lang="en-US" sz="6000" b="1" dirty="0">
                <a:solidFill>
                  <a:schemeClr val="tx1"/>
                </a:solidFill>
              </a:rPr>
              <a:t>?</a:t>
            </a:r>
          </a:p>
          <a:p>
            <a:endParaRPr lang="en-US" sz="6000" b="1" dirty="0">
              <a:solidFill>
                <a:schemeClr val="tx1"/>
              </a:solidFill>
            </a:endParaRPr>
          </a:p>
          <a:p>
            <a:endParaRPr lang="en-US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24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/>
              <a:t>CARES Monthly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524000"/>
            <a:ext cx="10058400" cy="5181600"/>
          </a:xfrm>
        </p:spPr>
        <p:txBody>
          <a:bodyPr>
            <a:noAutofit/>
          </a:bodyPr>
          <a:lstStyle/>
          <a:p>
            <a:pPr algn="l">
              <a:spcBef>
                <a:spcPts val="1800"/>
              </a:spcBef>
              <a:spcAft>
                <a:spcPts val="600"/>
              </a:spcAft>
            </a:pPr>
            <a:r>
              <a:rPr lang="en-US" sz="4000" b="1" dirty="0" smtClean="0">
                <a:solidFill>
                  <a:schemeClr val="tx1"/>
                </a:solidFill>
              </a:rPr>
              <a:t>Technology:</a:t>
            </a:r>
          </a:p>
          <a:p>
            <a:pPr marL="457200" indent="-457200" algn="l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Join the "</a:t>
            </a:r>
            <a:r>
              <a:rPr lang="en-US" sz="2800" b="1" dirty="0" err="1">
                <a:solidFill>
                  <a:schemeClr val="tx1"/>
                </a:solidFill>
              </a:rPr>
              <a:t>ClackamasARES</a:t>
            </a:r>
            <a:r>
              <a:rPr lang="en-US" sz="2800" b="1" dirty="0">
                <a:solidFill>
                  <a:schemeClr val="tx1"/>
                </a:solidFill>
              </a:rPr>
              <a:t>" </a:t>
            </a:r>
            <a:r>
              <a:rPr lang="en-US" sz="2800" b="1" dirty="0" smtClean="0">
                <a:solidFill>
                  <a:schemeClr val="tx1"/>
                </a:solidFill>
              </a:rPr>
              <a:t>and </a:t>
            </a:r>
            <a:r>
              <a:rPr lang="en-US" sz="2800" b="1" dirty="0" err="1" smtClean="0">
                <a:solidFill>
                  <a:schemeClr val="tx1"/>
                </a:solidFill>
              </a:rPr>
              <a:t>CARESTech</a:t>
            </a:r>
            <a:r>
              <a:rPr lang="en-US" sz="2800" b="1" dirty="0" smtClean="0">
                <a:solidFill>
                  <a:schemeClr val="tx1"/>
                </a:solidFill>
              </a:rPr>
              <a:t> groups </a:t>
            </a:r>
            <a:r>
              <a:rPr lang="en-US" sz="2800" b="1" dirty="0">
                <a:solidFill>
                  <a:schemeClr val="tx1"/>
                </a:solidFill>
              </a:rPr>
              <a:t>in groups.io </a:t>
            </a:r>
            <a:endParaRPr lang="en-US" sz="2800" b="1" dirty="0">
              <a:solidFill>
                <a:srgbClr val="FF0000"/>
              </a:solidFill>
            </a:endParaRP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ClackamasARES@groups.io 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CAREStech@groups.io </a:t>
            </a:r>
            <a:endParaRPr lang="en-US" sz="2800" b="1" dirty="0" smtClean="0">
              <a:solidFill>
                <a:schemeClr val="tx1"/>
              </a:solidFill>
            </a:endParaRPr>
          </a:p>
          <a:p>
            <a:pPr lvl="2" algn="l"/>
            <a:endParaRPr lang="en-US" sz="2800" b="1" dirty="0" smtClean="0">
              <a:solidFill>
                <a:srgbClr val="FF0000"/>
              </a:solidFill>
            </a:endParaRPr>
          </a:p>
          <a:p>
            <a:pPr marL="457200" indent="-457200" algn="l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schemeClr val="tx1"/>
                </a:solidFill>
              </a:rPr>
              <a:t>Participate !</a:t>
            </a:r>
          </a:p>
          <a:p>
            <a:pPr marL="914400" lvl="1" indent="-457200" algn="l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CARES </a:t>
            </a:r>
            <a:r>
              <a:rPr lang="en-US" b="1" dirty="0">
                <a:solidFill>
                  <a:schemeClr val="tx1"/>
                </a:solidFill>
              </a:rPr>
              <a:t>tech zoom call Tuesdays @ 4pm</a:t>
            </a:r>
          </a:p>
        </p:txBody>
      </p:sp>
    </p:spTree>
    <p:extLst>
      <p:ext uri="{BB962C8B-B14F-4D97-AF65-F5344CB8AC3E}">
        <p14:creationId xmlns:p14="http://schemas.microsoft.com/office/powerpoint/2010/main" val="129530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CARES </a:t>
            </a:r>
            <a:r>
              <a:rPr lang="en-US" b="1" smtClean="0"/>
              <a:t>Monthly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524000"/>
            <a:ext cx="9906000" cy="51054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>
                <a:solidFill>
                  <a:schemeClr val="tx1"/>
                </a:solidFill>
              </a:rPr>
              <a:t>Reminders: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4000" b="1" dirty="0" smtClean="0">
              <a:solidFill>
                <a:schemeClr val="tx1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Orange kits </a:t>
            </a:r>
            <a:r>
              <a:rPr lang="en-US" sz="4000" b="1" dirty="0" smtClean="0">
                <a:solidFill>
                  <a:schemeClr val="tx1"/>
                </a:solidFill>
              </a:rPr>
              <a:t>maintenance</a:t>
            </a:r>
            <a:endParaRPr lang="en-US" sz="4000" b="1" dirty="0">
              <a:solidFill>
                <a:schemeClr val="tx1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4000" b="1" dirty="0">
              <a:solidFill>
                <a:schemeClr val="tx1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Generator &amp; lighting </a:t>
            </a:r>
            <a:r>
              <a:rPr lang="en-US" sz="4000" b="1" dirty="0" smtClean="0">
                <a:solidFill>
                  <a:schemeClr val="tx1"/>
                </a:solidFill>
              </a:rPr>
              <a:t>kits  maintenance</a:t>
            </a:r>
            <a:endParaRPr lang="en-US" sz="4000" b="1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22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CARES </a:t>
            </a:r>
            <a:r>
              <a:rPr lang="en-US" b="1" smtClean="0"/>
              <a:t>Monthly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524000"/>
            <a:ext cx="10363200" cy="5105400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en-US" sz="4000" b="1" dirty="0" smtClean="0">
                <a:solidFill>
                  <a:schemeClr val="tx1"/>
                </a:solidFill>
              </a:rPr>
              <a:t>Providence Milwaukie Hospital (PMH) - AREDN</a:t>
            </a:r>
          </a:p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chemeClr val="tx1"/>
              </a:solidFill>
            </a:endParaRPr>
          </a:p>
          <a:p>
            <a:pPr marL="914400" lvl="1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Don W7HDM, Al KI7ATP and I installed AREDN equipment on the roof.</a:t>
            </a:r>
          </a:p>
          <a:p>
            <a:pPr marL="914400" lvl="1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/>
              </a:solidFill>
            </a:endParaRPr>
          </a:p>
          <a:p>
            <a:pPr marL="914400" lvl="1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Next up is the link into the ham radio room at PMH</a:t>
            </a:r>
          </a:p>
          <a:p>
            <a:pPr marL="914400" lvl="1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/>
              </a:solidFill>
            </a:endParaRPr>
          </a:p>
          <a:p>
            <a:pPr marL="914400" lvl="1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The HF antenna rework --- </a:t>
            </a:r>
            <a:endParaRPr lang="en-US" b="1" dirty="0">
              <a:solidFill>
                <a:schemeClr val="tx1"/>
              </a:solidFill>
            </a:endParaRPr>
          </a:p>
          <a:p>
            <a:endParaRPr lang="en-US" sz="12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18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CARES </a:t>
            </a:r>
            <a:r>
              <a:rPr lang="en-US" b="1" smtClean="0"/>
              <a:t>Monthly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1524000"/>
            <a:ext cx="8229600" cy="5105400"/>
          </a:xfrm>
        </p:spPr>
        <p:txBody>
          <a:bodyPr>
            <a:noAutofit/>
          </a:bodyPr>
          <a:lstStyle/>
          <a:p>
            <a:endParaRPr lang="en-US" sz="1200" b="1" dirty="0">
              <a:solidFill>
                <a:schemeClr val="tx1"/>
              </a:solidFill>
            </a:endParaRPr>
          </a:p>
          <a:p>
            <a:endParaRPr lang="en-US" sz="6000" b="1" dirty="0" smtClean="0">
              <a:solidFill>
                <a:schemeClr val="tx1"/>
              </a:solidFill>
            </a:endParaRPr>
          </a:p>
          <a:p>
            <a:endParaRPr lang="en-US" sz="6000" b="1" dirty="0">
              <a:solidFill>
                <a:schemeClr val="tx1"/>
              </a:solidFill>
            </a:endParaRPr>
          </a:p>
          <a:p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7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1524000"/>
            <a:ext cx="8229600" cy="5105400"/>
          </a:xfrm>
        </p:spPr>
        <p:txBody>
          <a:bodyPr>
            <a:noAutofit/>
          </a:bodyPr>
          <a:lstStyle/>
          <a:p>
            <a:endParaRPr lang="en-US" sz="1200" b="1" dirty="0">
              <a:solidFill>
                <a:schemeClr val="tx1"/>
              </a:solidFill>
            </a:endParaRPr>
          </a:p>
          <a:p>
            <a:endParaRPr lang="en-US" sz="6000" b="1" dirty="0" smtClean="0">
              <a:solidFill>
                <a:schemeClr val="tx1"/>
              </a:solidFill>
            </a:endParaRPr>
          </a:p>
          <a:p>
            <a:endParaRPr lang="en-US" sz="6000" b="1" dirty="0">
              <a:solidFill>
                <a:schemeClr val="tx1"/>
              </a:solidFill>
            </a:endParaRPr>
          </a:p>
          <a:p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8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CARES </a:t>
            </a:r>
            <a:r>
              <a:rPr lang="en-US" b="1" smtClean="0"/>
              <a:t>Monthly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524000"/>
            <a:ext cx="9677400" cy="5105400"/>
          </a:xfrm>
        </p:spPr>
        <p:txBody>
          <a:bodyPr>
            <a:noAutofit/>
          </a:bodyPr>
          <a:lstStyle/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600" b="1" dirty="0" smtClean="0">
              <a:solidFill>
                <a:schemeClr val="tx1"/>
              </a:solidFill>
            </a:endParaRPr>
          </a:p>
          <a:p>
            <a:pPr algn="l">
              <a:spcBef>
                <a:spcPts val="600"/>
              </a:spcBef>
            </a:pPr>
            <a:r>
              <a:rPr lang="en-US" sz="4000" b="1" dirty="0" smtClean="0">
                <a:solidFill>
                  <a:schemeClr val="tx1"/>
                </a:solidFill>
              </a:rPr>
              <a:t>Oregon City Teddy Bear Parade 2026</a:t>
            </a:r>
          </a:p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chemeClr val="tx1"/>
              </a:solidFill>
            </a:endParaRPr>
          </a:p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chemeClr val="tx1"/>
              </a:solidFill>
            </a:endParaRPr>
          </a:p>
          <a:p>
            <a:pPr marL="914400" lvl="1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Thanks to everyone who participated !</a:t>
            </a:r>
          </a:p>
          <a:p>
            <a:pPr marL="914400" lvl="1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/>
              </a:solidFill>
            </a:endParaRPr>
          </a:p>
          <a:p>
            <a:pPr marL="914400" lvl="1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/>
              </a:solidFill>
            </a:endParaRPr>
          </a:p>
          <a:p>
            <a:endParaRPr lang="en-US" sz="12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89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CARES </a:t>
            </a:r>
            <a:r>
              <a:rPr lang="en-US" b="1" smtClean="0"/>
              <a:t>Monthly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524000"/>
            <a:ext cx="9677400" cy="5105400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en-US" sz="4000" b="1" dirty="0" smtClean="0">
                <a:solidFill>
                  <a:schemeClr val="tx1"/>
                </a:solidFill>
              </a:rPr>
              <a:t>Oregon City Teddy Bear Parade 2026</a:t>
            </a:r>
          </a:p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chemeClr val="tx1"/>
              </a:solidFill>
            </a:endParaRPr>
          </a:p>
          <a:p>
            <a:pPr marL="914400" lvl="1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/>
              </a:solidFill>
            </a:endParaRPr>
          </a:p>
          <a:p>
            <a:pPr marL="914400" lvl="1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/>
              </a:solidFill>
            </a:endParaRPr>
          </a:p>
          <a:p>
            <a:endParaRPr lang="en-US" sz="1200" b="1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9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CARES </a:t>
            </a:r>
            <a:r>
              <a:rPr lang="en-US" b="1" smtClean="0"/>
              <a:t>Monthly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524000"/>
            <a:ext cx="9677400" cy="5105400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en-US" sz="4000" b="1" dirty="0" smtClean="0">
                <a:solidFill>
                  <a:schemeClr val="tx1"/>
                </a:solidFill>
              </a:rPr>
              <a:t>Oregon City Teddy Bear Parade 2026</a:t>
            </a:r>
          </a:p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chemeClr val="tx1"/>
              </a:solidFill>
            </a:endParaRPr>
          </a:p>
          <a:p>
            <a:pPr marL="914400" lvl="1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/>
              </a:solidFill>
            </a:endParaRPr>
          </a:p>
          <a:p>
            <a:pPr marL="914400" lvl="1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/>
              </a:solidFill>
            </a:endParaRPr>
          </a:p>
          <a:p>
            <a:endParaRPr lang="en-US" sz="1200" b="1" dirty="0" smtClean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78453" cy="685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6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CARES </a:t>
            </a:r>
            <a:r>
              <a:rPr lang="en-US" b="1" smtClean="0"/>
              <a:t>Monthly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524000"/>
            <a:ext cx="9677400" cy="5105400"/>
          </a:xfrm>
        </p:spPr>
        <p:txBody>
          <a:bodyPr>
            <a:noAutofit/>
          </a:bodyPr>
          <a:lstStyle/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600" b="1" dirty="0" smtClean="0">
              <a:solidFill>
                <a:schemeClr val="tx1"/>
              </a:solidFill>
            </a:endParaRPr>
          </a:p>
          <a:p>
            <a:pPr algn="l">
              <a:spcBef>
                <a:spcPts val="600"/>
              </a:spcBef>
            </a:pPr>
            <a:r>
              <a:rPr lang="en-US" sz="4000" b="1" dirty="0" smtClean="0">
                <a:solidFill>
                  <a:schemeClr val="tx1"/>
                </a:solidFill>
              </a:rPr>
              <a:t>CCDM Mt Hood Great Escape</a:t>
            </a:r>
          </a:p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chemeClr val="tx1"/>
              </a:solidFill>
            </a:endParaRPr>
          </a:p>
          <a:p>
            <a:pPr marL="914400" lvl="1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Thursday &amp; Friday (7</a:t>
            </a:r>
            <a:r>
              <a:rPr lang="en-US" b="1" baseline="30000" dirty="0" smtClean="0">
                <a:solidFill>
                  <a:schemeClr val="tx1"/>
                </a:solidFill>
              </a:rPr>
              <a:t>th</a:t>
            </a:r>
            <a:r>
              <a:rPr lang="en-US" b="1" dirty="0" smtClean="0">
                <a:solidFill>
                  <a:schemeClr val="tx1"/>
                </a:solidFill>
              </a:rPr>
              <a:t> &amp; 8</a:t>
            </a:r>
            <a:r>
              <a:rPr lang="en-US" b="1" baseline="30000" dirty="0" smtClean="0">
                <a:solidFill>
                  <a:schemeClr val="tx1"/>
                </a:solidFill>
              </a:rPr>
              <a:t>th)</a:t>
            </a:r>
            <a:r>
              <a:rPr lang="en-US" b="1" dirty="0" smtClean="0">
                <a:solidFill>
                  <a:schemeClr val="tx1"/>
                </a:solidFill>
              </a:rPr>
              <a:t> of last week</a:t>
            </a:r>
          </a:p>
          <a:p>
            <a:pPr marL="914400" lvl="1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1" dirty="0" smtClean="0">
              <a:solidFill>
                <a:schemeClr val="tx1"/>
              </a:solidFill>
            </a:endParaRPr>
          </a:p>
          <a:p>
            <a:pPr marL="914400" lvl="1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Thanks to everyone who participated !</a:t>
            </a:r>
          </a:p>
          <a:p>
            <a:pPr marL="914400" lvl="1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/>
              </a:solidFill>
            </a:endParaRPr>
          </a:p>
          <a:p>
            <a:pPr marL="914400" lvl="1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Be sure to send your ICS-309’s to Jeremy by the 18</a:t>
            </a:r>
            <a:r>
              <a:rPr lang="en-US" b="1" baseline="30000" dirty="0" smtClean="0">
                <a:solidFill>
                  <a:schemeClr val="tx1"/>
                </a:solidFill>
              </a:rPr>
              <a:t>th</a:t>
            </a:r>
          </a:p>
          <a:p>
            <a:pPr marL="914400" lvl="1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1" baseline="30000" dirty="0" smtClean="0">
              <a:solidFill>
                <a:schemeClr val="tx1"/>
              </a:solidFill>
            </a:endParaRPr>
          </a:p>
          <a:p>
            <a:pPr marL="914400" lvl="1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1" baseline="30000" dirty="0">
              <a:solidFill>
                <a:schemeClr val="tx1"/>
              </a:solidFill>
            </a:endParaRPr>
          </a:p>
          <a:p>
            <a:pPr marL="914400" lvl="1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baseline="30000" dirty="0" smtClean="0">
                <a:solidFill>
                  <a:schemeClr val="tx1"/>
                </a:solidFill>
              </a:rPr>
              <a:t>First set of pictures are Sandy, the second set are Wilsonville</a:t>
            </a:r>
            <a:endParaRPr lang="en-US" b="1" dirty="0" smtClean="0">
              <a:solidFill>
                <a:schemeClr val="tx1"/>
              </a:solidFill>
            </a:endParaRPr>
          </a:p>
          <a:p>
            <a:pPr marL="914400" lvl="1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/>
              </a:solidFill>
            </a:endParaRPr>
          </a:p>
          <a:p>
            <a:pPr marL="914400" lvl="1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/>
              </a:solidFill>
            </a:endParaRPr>
          </a:p>
          <a:p>
            <a:endParaRPr lang="en-US" sz="12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58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Sandy HS site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524000"/>
            <a:ext cx="10287000" cy="5105400"/>
          </a:xfrm>
        </p:spPr>
        <p:txBody>
          <a:bodyPr>
            <a:noAutofit/>
          </a:bodyPr>
          <a:lstStyle/>
          <a:p>
            <a:endParaRPr lang="en-US" sz="6000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8443" y="2328863"/>
            <a:ext cx="5219701" cy="3914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6168" y="2321232"/>
            <a:ext cx="5158658" cy="38689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9590" y="2337990"/>
            <a:ext cx="5165725" cy="387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524000"/>
            <a:ext cx="10287000" cy="5105400"/>
          </a:xfrm>
        </p:spPr>
        <p:txBody>
          <a:bodyPr>
            <a:noAutofit/>
          </a:bodyPr>
          <a:lstStyle/>
          <a:p>
            <a:endParaRPr lang="en-US" sz="6000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5250" y="854792"/>
            <a:ext cx="6858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1150" y="85970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5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CARES </a:t>
            </a:r>
            <a:r>
              <a:rPr lang="en-US" b="1" smtClean="0"/>
              <a:t>Monthly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524000"/>
            <a:ext cx="9906000" cy="5105400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tx1"/>
                </a:solidFill>
              </a:rPr>
              <a:t>CARES website</a:t>
            </a:r>
            <a:r>
              <a:rPr lang="en-US" sz="3600" b="1" smtClean="0">
                <a:solidFill>
                  <a:schemeClr val="tx1"/>
                </a:solidFill>
              </a:rPr>
              <a:t>:  www.ClackamasARES.org</a:t>
            </a:r>
            <a:endParaRPr lang="en-US" sz="3600" b="1" dirty="0" smtClean="0">
              <a:solidFill>
                <a:schemeClr val="tx1"/>
              </a:solidFill>
            </a:endParaRPr>
          </a:p>
          <a:p>
            <a:pPr lvl="2" algn="l"/>
            <a:endParaRPr lang="en-US" sz="3600" b="1" dirty="0">
              <a:solidFill>
                <a:schemeClr val="tx1"/>
              </a:solidFill>
            </a:endParaRPr>
          </a:p>
          <a:p>
            <a:pPr lvl="1" algn="l"/>
            <a:r>
              <a:rPr lang="en-US" sz="3600" b="1" dirty="0" smtClean="0">
                <a:solidFill>
                  <a:schemeClr val="tx1"/>
                </a:solidFill>
              </a:rPr>
              <a:t>Please check it periodically for news items, etc.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5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Wilsonville site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524000"/>
            <a:ext cx="10287000" cy="5105400"/>
          </a:xfrm>
        </p:spPr>
        <p:txBody>
          <a:bodyPr>
            <a:noAutofit/>
          </a:bodyPr>
          <a:lstStyle/>
          <a:p>
            <a:endParaRPr lang="en-US" sz="6000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" y="2268394"/>
            <a:ext cx="5816600" cy="441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00" y="2076450"/>
            <a:ext cx="637540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6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524000"/>
            <a:ext cx="10287000" cy="5105400"/>
          </a:xfrm>
        </p:spPr>
        <p:txBody>
          <a:bodyPr>
            <a:noAutofit/>
          </a:bodyPr>
          <a:lstStyle/>
          <a:p>
            <a:endParaRPr lang="en-US" sz="6000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6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524000"/>
            <a:ext cx="10287000" cy="5105400"/>
          </a:xfrm>
        </p:spPr>
        <p:txBody>
          <a:bodyPr>
            <a:noAutofit/>
          </a:bodyPr>
          <a:lstStyle/>
          <a:p>
            <a:endParaRPr lang="en-US" sz="6000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2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CARES </a:t>
            </a:r>
            <a:r>
              <a:rPr lang="en-US" b="1" smtClean="0"/>
              <a:t>Monthly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524000"/>
            <a:ext cx="10287000" cy="5105400"/>
          </a:xfrm>
        </p:spPr>
        <p:txBody>
          <a:bodyPr>
            <a:noAutofit/>
          </a:bodyPr>
          <a:lstStyle/>
          <a:p>
            <a:endParaRPr lang="en-US" sz="1200" b="1" dirty="0">
              <a:solidFill>
                <a:schemeClr val="tx1"/>
              </a:solidFill>
            </a:endParaRPr>
          </a:p>
          <a:p>
            <a:r>
              <a:rPr lang="en-US" sz="6000" b="1" dirty="0" smtClean="0">
                <a:solidFill>
                  <a:schemeClr val="tx1"/>
                </a:solidFill>
              </a:rPr>
              <a:t>Mount </a:t>
            </a:r>
            <a:r>
              <a:rPr lang="en-US" sz="6000" b="1" dirty="0">
                <a:solidFill>
                  <a:schemeClr val="tx1"/>
                </a:solidFill>
              </a:rPr>
              <a:t>Hood Great Escape</a:t>
            </a:r>
          </a:p>
          <a:p>
            <a:endParaRPr lang="en-US" sz="6000" b="1" dirty="0">
              <a:solidFill>
                <a:schemeClr val="tx1"/>
              </a:solidFill>
            </a:endParaRPr>
          </a:p>
          <a:p>
            <a:r>
              <a:rPr lang="en-US" sz="6000" b="1" dirty="0" smtClean="0">
                <a:solidFill>
                  <a:schemeClr val="tx1"/>
                </a:solidFill>
              </a:rPr>
              <a:t>Aaron CCDM</a:t>
            </a:r>
            <a:endParaRPr lang="en-US" sz="6000" b="1" dirty="0">
              <a:solidFill>
                <a:schemeClr val="tx1"/>
              </a:solidFill>
            </a:endParaRPr>
          </a:p>
          <a:p>
            <a:endParaRPr lang="en-US" sz="6000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25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CARES </a:t>
            </a:r>
            <a:r>
              <a:rPr lang="en-US" b="1" smtClean="0"/>
              <a:t>Monthly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1524000"/>
            <a:ext cx="8229600" cy="5105400"/>
          </a:xfrm>
        </p:spPr>
        <p:txBody>
          <a:bodyPr>
            <a:noAutofit/>
          </a:bodyPr>
          <a:lstStyle/>
          <a:p>
            <a:endParaRPr lang="en-US" sz="1200" b="1" dirty="0">
              <a:solidFill>
                <a:schemeClr val="tx1"/>
              </a:solidFill>
            </a:endParaRPr>
          </a:p>
          <a:p>
            <a:r>
              <a:rPr lang="en-US" sz="6000" b="1" dirty="0">
                <a:solidFill>
                  <a:schemeClr val="tx1"/>
                </a:solidFill>
              </a:rPr>
              <a:t>Questions?</a:t>
            </a:r>
          </a:p>
          <a:p>
            <a:endParaRPr lang="en-US" sz="6000" b="1" dirty="0">
              <a:solidFill>
                <a:schemeClr val="tx1"/>
              </a:solidFill>
            </a:endParaRPr>
          </a:p>
          <a:p>
            <a:r>
              <a:rPr lang="en-US" sz="6000" b="1" dirty="0">
                <a:solidFill>
                  <a:schemeClr val="tx1"/>
                </a:solidFill>
              </a:rPr>
              <a:t>Other announcements?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Steve Jensen – KE7GXC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EC Clackamas County ARES </a:t>
            </a:r>
            <a:r>
              <a:rPr lang="en-US" sz="2400"/>
              <a:t/>
            </a:r>
            <a:br>
              <a:rPr lang="en-US" sz="2400"/>
            </a:br>
            <a:r>
              <a:rPr lang="en-US" sz="2400">
                <a:solidFill>
                  <a:schemeClr val="tx1"/>
                </a:solidFill>
              </a:rPr>
              <a:t>CARES-EC@clackamasares.org</a:t>
            </a:r>
            <a:r>
              <a:rPr lang="en-US" dirty="0"/>
              <a:t/>
            </a:r>
            <a:br>
              <a:rPr lang="en-US" dirty="0"/>
            </a:br>
            <a:endParaRPr lang="en-US" b="1" dirty="0" smtClean="0">
              <a:solidFill>
                <a:schemeClr val="tx1"/>
              </a:solidFill>
            </a:endParaRPr>
          </a:p>
          <a:p>
            <a:endParaRPr lang="en-US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9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CARES </a:t>
            </a:r>
            <a:r>
              <a:rPr lang="en-US" b="1" smtClean="0"/>
              <a:t>Monthly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1524000"/>
            <a:ext cx="8229600" cy="5105400"/>
          </a:xfrm>
        </p:spPr>
        <p:txBody>
          <a:bodyPr>
            <a:noAutofit/>
          </a:bodyPr>
          <a:lstStyle/>
          <a:p>
            <a:pPr algn="l"/>
            <a:r>
              <a:rPr lang="en-US" sz="6000" b="1" dirty="0" smtClean="0">
                <a:solidFill>
                  <a:schemeClr val="tx1"/>
                </a:solidFill>
              </a:rPr>
              <a:t>Tonight:</a:t>
            </a:r>
          </a:p>
          <a:p>
            <a:pPr algn="l"/>
            <a:endParaRPr lang="en-US" sz="6000" b="1" dirty="0" smtClean="0">
              <a:solidFill>
                <a:schemeClr val="tx1"/>
              </a:solidFill>
            </a:endParaRPr>
          </a:p>
          <a:p>
            <a:pPr lvl="1" algn="l"/>
            <a:r>
              <a:rPr lang="en-US" sz="5600" b="1" dirty="0" smtClean="0">
                <a:solidFill>
                  <a:schemeClr val="tx1"/>
                </a:solidFill>
              </a:rPr>
              <a:t>UTM Presentation</a:t>
            </a:r>
          </a:p>
          <a:p>
            <a:pPr lvl="1" algn="l"/>
            <a:endParaRPr lang="en-US" sz="5600" b="1" dirty="0" smtClean="0">
              <a:solidFill>
                <a:schemeClr val="tx1"/>
              </a:solidFill>
            </a:endParaRPr>
          </a:p>
          <a:p>
            <a:pPr lvl="1" algn="l"/>
            <a:r>
              <a:rPr lang="en-US" sz="5600" b="1" dirty="0" smtClean="0">
                <a:solidFill>
                  <a:schemeClr val="tx1"/>
                </a:solidFill>
              </a:rPr>
              <a:t>Allen N7YAF</a:t>
            </a:r>
            <a:endParaRPr lang="en-US" sz="5600" b="1" dirty="0">
              <a:solidFill>
                <a:schemeClr val="tx1"/>
              </a:solidFill>
            </a:endParaRPr>
          </a:p>
          <a:p>
            <a:pPr algn="l"/>
            <a:endParaRPr lang="en-US" sz="6000" b="1" dirty="0">
              <a:solidFill>
                <a:schemeClr val="tx1"/>
              </a:solidFill>
            </a:endParaRPr>
          </a:p>
          <a:p>
            <a:pPr algn="l"/>
            <a:endParaRPr lang="en-US" sz="6000" b="1" dirty="0" smtClean="0">
              <a:solidFill>
                <a:schemeClr val="tx1"/>
              </a:solidFill>
            </a:endParaRPr>
          </a:p>
          <a:p>
            <a:endParaRPr lang="en-US" sz="6000" b="1" dirty="0">
              <a:solidFill>
                <a:schemeClr val="tx1"/>
              </a:solidFill>
            </a:endParaRPr>
          </a:p>
          <a:p>
            <a:endParaRPr lang="en-US" sz="6000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0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CARES </a:t>
            </a:r>
            <a:r>
              <a:rPr lang="en-US" b="1" smtClean="0"/>
              <a:t>Monthly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524000"/>
            <a:ext cx="9906000" cy="51054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>
                <a:solidFill>
                  <a:schemeClr val="tx1"/>
                </a:solidFill>
              </a:rPr>
              <a:t>Batteries to </a:t>
            </a:r>
            <a:r>
              <a:rPr lang="en-US" sz="4000" b="1" dirty="0">
                <a:solidFill>
                  <a:schemeClr val="tx1"/>
                </a:solidFill>
              </a:rPr>
              <a:t>the “recycler” </a:t>
            </a:r>
            <a:endParaRPr lang="en-US" sz="4000" b="1" dirty="0" smtClean="0">
              <a:solidFill>
                <a:schemeClr val="tx1"/>
              </a:solidFill>
            </a:endParaRP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tx1"/>
                </a:solidFill>
              </a:rPr>
              <a:t>Northwest </a:t>
            </a:r>
            <a:r>
              <a:rPr lang="en-US" sz="3200" b="1" dirty="0">
                <a:solidFill>
                  <a:schemeClr val="tx1"/>
                </a:solidFill>
              </a:rPr>
              <a:t>Battery Supply / Battery </a:t>
            </a:r>
            <a:r>
              <a:rPr lang="en-US" sz="3200" b="1" dirty="0" err="1">
                <a:solidFill>
                  <a:schemeClr val="tx1"/>
                </a:solidFill>
              </a:rPr>
              <a:t>XChange</a:t>
            </a:r>
            <a:r>
              <a:rPr lang="en-US" sz="3200" b="1" dirty="0">
                <a:solidFill>
                  <a:schemeClr val="tx1"/>
                </a:solidFill>
              </a:rPr>
              <a:t> - 39th &amp; Belmont</a:t>
            </a:r>
            <a:r>
              <a:rPr lang="en-US" sz="3200" b="1" dirty="0" smtClean="0">
                <a:solidFill>
                  <a:schemeClr val="tx1"/>
                </a:solidFill>
              </a:rPr>
              <a:t>)</a:t>
            </a:r>
            <a:endParaRPr lang="en-US" sz="4000" b="1" dirty="0" smtClean="0">
              <a:solidFill>
                <a:schemeClr val="tx1"/>
              </a:solidFill>
            </a:endParaRPr>
          </a:p>
          <a:p>
            <a:pPr marL="914400" lvl="1" indent="-457200" algn="l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</a:rPr>
              <a:t>1770 </a:t>
            </a:r>
            <a:r>
              <a:rPr lang="en-US" sz="3600" b="1" dirty="0" err="1">
                <a:solidFill>
                  <a:schemeClr val="tx1"/>
                </a:solidFill>
              </a:rPr>
              <a:t>lbs</a:t>
            </a:r>
            <a:r>
              <a:rPr lang="en-US" sz="3600" b="1" dirty="0">
                <a:solidFill>
                  <a:schemeClr val="tx1"/>
                </a:solidFill>
              </a:rPr>
              <a:t> @ 0.16 = $283 </a:t>
            </a:r>
            <a:endParaRPr lang="en-US" sz="3600" b="1" dirty="0" smtClean="0">
              <a:solidFill>
                <a:schemeClr val="tx1"/>
              </a:solidFill>
            </a:endParaRPr>
          </a:p>
          <a:p>
            <a:pPr lvl="3" algn="l"/>
            <a:r>
              <a:rPr lang="en-US" sz="2400" b="1" dirty="0" smtClean="0">
                <a:solidFill>
                  <a:schemeClr val="tx1"/>
                </a:solidFill>
              </a:rPr>
              <a:t>(25 big batteries &amp; a bunch of small ones)</a:t>
            </a:r>
            <a:endParaRPr lang="en-US" sz="3600" b="1" dirty="0">
              <a:solidFill>
                <a:schemeClr val="tx1"/>
              </a:solidFill>
            </a:endParaRPr>
          </a:p>
          <a:p>
            <a:pPr marL="914400" lvl="1" indent="-4572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</a:rPr>
              <a:t>The biggest load I've ever taken to </a:t>
            </a:r>
            <a:r>
              <a:rPr lang="en-US" sz="3600" b="1" dirty="0" smtClean="0">
                <a:solidFill>
                  <a:schemeClr val="tx1"/>
                </a:solidFill>
              </a:rPr>
              <a:t>them!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tx1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tx1"/>
                </a:solidFill>
              </a:rPr>
              <a:t>Thanks to Mitch and Jeremy for all their help!</a:t>
            </a:r>
          </a:p>
        </p:txBody>
      </p:sp>
    </p:spTree>
    <p:extLst>
      <p:ext uri="{BB962C8B-B14F-4D97-AF65-F5344CB8AC3E}">
        <p14:creationId xmlns:p14="http://schemas.microsoft.com/office/powerpoint/2010/main" val="230150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CARES </a:t>
            </a:r>
            <a:r>
              <a:rPr lang="en-US" b="1" smtClean="0"/>
              <a:t>Monthly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524000"/>
            <a:ext cx="9906000" cy="5105400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1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CARES Monthly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524000"/>
            <a:ext cx="9906000" cy="51054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>
                <a:solidFill>
                  <a:schemeClr val="tx1"/>
                </a:solidFill>
              </a:rPr>
              <a:t>Batteries to </a:t>
            </a:r>
            <a:r>
              <a:rPr lang="en-US" sz="4000" b="1" dirty="0">
                <a:solidFill>
                  <a:schemeClr val="tx1"/>
                </a:solidFill>
              </a:rPr>
              <a:t>the “recycler” </a:t>
            </a:r>
            <a:endParaRPr lang="en-US" sz="4000" b="1" dirty="0" smtClean="0">
              <a:solidFill>
                <a:schemeClr val="tx1"/>
              </a:solidFill>
            </a:endParaRPr>
          </a:p>
          <a:p>
            <a:pPr algn="l"/>
            <a:endParaRPr lang="en-US" sz="4000" b="1" dirty="0" smtClean="0">
              <a:solidFill>
                <a:schemeClr val="tx1"/>
              </a:solidFill>
            </a:endParaRP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tx1"/>
                </a:solidFill>
              </a:rPr>
              <a:t>“Aging out” -- old Gel and AGM </a:t>
            </a:r>
            <a:r>
              <a:rPr lang="en-US" sz="32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Recommend LiFePO4 – Lithium Iron Phosphate</a:t>
            </a:r>
            <a:endParaRPr lang="en-US" sz="3600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endParaRPr lang="en-US" sz="3600" b="1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	</a:t>
            </a:r>
            <a:r>
              <a:rPr lang="en-US" b="1" u="sng" dirty="0" smtClean="0">
                <a:solidFill>
                  <a:schemeClr val="tx1"/>
                </a:solidFill>
                <a:sym typeface="Wingdings" panose="05000000000000000000" pitchFamily="2" charset="2"/>
              </a:rPr>
              <a:t>Continue to recycle the Gel &amp; AGM’s</a:t>
            </a:r>
          </a:p>
        </p:txBody>
      </p:sp>
    </p:spTree>
    <p:extLst>
      <p:ext uri="{BB962C8B-B14F-4D97-AF65-F5344CB8AC3E}">
        <p14:creationId xmlns:p14="http://schemas.microsoft.com/office/powerpoint/2010/main" val="394744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CARES </a:t>
            </a:r>
            <a:r>
              <a:rPr lang="en-US" b="1" smtClean="0"/>
              <a:t>Monthly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1524000"/>
            <a:ext cx="8229600" cy="5105400"/>
          </a:xfrm>
        </p:spPr>
        <p:txBody>
          <a:bodyPr>
            <a:noAutofit/>
          </a:bodyPr>
          <a:lstStyle/>
          <a:p>
            <a:endParaRPr lang="en-US" sz="1200" b="1" dirty="0">
              <a:solidFill>
                <a:schemeClr val="tx1"/>
              </a:solidFill>
            </a:endParaRPr>
          </a:p>
          <a:p>
            <a:endParaRPr lang="en-US" sz="6000" b="1" dirty="0" smtClean="0">
              <a:solidFill>
                <a:schemeClr val="tx1"/>
              </a:solidFill>
            </a:endParaRPr>
          </a:p>
          <a:p>
            <a:r>
              <a:rPr lang="en-US" sz="6000" b="1" dirty="0" smtClean="0">
                <a:solidFill>
                  <a:schemeClr val="tx1"/>
                </a:solidFill>
              </a:rPr>
              <a:t>Questions</a:t>
            </a:r>
            <a:r>
              <a:rPr lang="en-US" sz="6000" b="1" dirty="0">
                <a:solidFill>
                  <a:schemeClr val="tx1"/>
                </a:solidFill>
              </a:rPr>
              <a:t>?</a:t>
            </a:r>
          </a:p>
          <a:p>
            <a:endParaRPr lang="en-US" sz="6000" b="1" dirty="0">
              <a:solidFill>
                <a:schemeClr val="tx1"/>
              </a:solidFill>
            </a:endParaRPr>
          </a:p>
          <a:p>
            <a:endParaRPr lang="en-US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12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CARES </a:t>
            </a:r>
            <a:r>
              <a:rPr lang="en-US" b="1" smtClean="0"/>
              <a:t>Monthly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524000"/>
            <a:ext cx="9906000" cy="5105400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Linksys routers </a:t>
            </a:r>
            <a:r>
              <a:rPr lang="en-US" sz="4000" b="1" dirty="0" smtClean="0">
                <a:solidFill>
                  <a:schemeClr val="tx1"/>
                </a:solidFill>
              </a:rPr>
              <a:t>--- predecessors </a:t>
            </a:r>
            <a:r>
              <a:rPr lang="en-US" sz="4000" b="1" dirty="0">
                <a:solidFill>
                  <a:schemeClr val="tx1"/>
                </a:solidFill>
              </a:rPr>
              <a:t>to </a:t>
            </a:r>
            <a:r>
              <a:rPr lang="en-US" sz="4000" b="1" dirty="0" smtClean="0">
                <a:solidFill>
                  <a:schemeClr val="tx1"/>
                </a:solidFill>
              </a:rPr>
              <a:t>AREDN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4000" b="1" dirty="0" smtClean="0">
              <a:solidFill>
                <a:schemeClr val="tx1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tx1"/>
                </a:solidFill>
              </a:rPr>
              <a:t>HSMM software </a:t>
            </a:r>
            <a:r>
              <a:rPr lang="en-US" b="1" dirty="0" smtClean="0">
                <a:solidFill>
                  <a:schemeClr val="tx1"/>
                </a:solidFill>
              </a:rPr>
              <a:t>(re: 12-Feb-2016)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tx1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tx1"/>
                </a:solidFill>
              </a:rPr>
              <a:t>This technology has served well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3600" b="1" dirty="0" smtClean="0">
              <a:solidFill>
                <a:schemeClr val="tx1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tx1"/>
                </a:solidFill>
              </a:rPr>
              <a:t>It is time to </a:t>
            </a:r>
            <a:r>
              <a:rPr lang="en-US" sz="3600" b="1" u="sng" dirty="0" smtClean="0">
                <a:solidFill>
                  <a:schemeClr val="tx1"/>
                </a:solidFill>
              </a:rPr>
              <a:t>retire</a:t>
            </a:r>
            <a:r>
              <a:rPr lang="en-US" sz="3600" b="1" dirty="0" smtClean="0">
                <a:solidFill>
                  <a:schemeClr val="tx1"/>
                </a:solidFill>
              </a:rPr>
              <a:t> it – send the units to recycle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04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1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CARES </a:t>
            </a:r>
            <a:r>
              <a:rPr lang="en-US" b="1" smtClean="0"/>
              <a:t>Monthly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524000"/>
            <a:ext cx="9906000" cy="5105400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Time reporting </a:t>
            </a:r>
            <a:endParaRPr lang="en-US" sz="4000" b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4000" b="1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schemeClr val="tx1"/>
                </a:solidFill>
              </a:rPr>
              <a:t>Hopefully the following </a:t>
            </a:r>
            <a:r>
              <a:rPr lang="en-US" sz="4000" b="1" dirty="0">
                <a:solidFill>
                  <a:schemeClr val="tx1"/>
                </a:solidFill>
              </a:rPr>
              <a:t>clarifies the requirements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35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6720</TotalTime>
  <Words>1012</Words>
  <Application>Microsoft Office PowerPoint</Application>
  <PresentationFormat>Widescreen</PresentationFormat>
  <Paragraphs>274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Wingdings</vt:lpstr>
      <vt:lpstr>Office Theme</vt:lpstr>
      <vt:lpstr>CARES Monthly Meeting  Steve Jensen KE7GXC Emergency Coordinator  Clackamas County  CARES-EC@clackamasares.org </vt:lpstr>
      <vt:lpstr>CARES Monthly Meeting</vt:lpstr>
      <vt:lpstr>CARES Monthly Meeting</vt:lpstr>
      <vt:lpstr>CARES Monthly Meeting</vt:lpstr>
      <vt:lpstr>CARES Monthly Meeting</vt:lpstr>
      <vt:lpstr>CARES Monthly Meeting</vt:lpstr>
      <vt:lpstr>CARES Monthly Meeting</vt:lpstr>
      <vt:lpstr>CARES Monthly Meeting</vt:lpstr>
      <vt:lpstr>CARES Monthly Meeting</vt:lpstr>
      <vt:lpstr>CARES Monthly Meeting</vt:lpstr>
      <vt:lpstr>CARES Monthly Meeting</vt:lpstr>
      <vt:lpstr>CARES Monthly Meeting</vt:lpstr>
      <vt:lpstr>CARES Monthly Meeting</vt:lpstr>
      <vt:lpstr>CARES Monthly Meeting</vt:lpstr>
      <vt:lpstr>CARES Monthly Meeting</vt:lpstr>
      <vt:lpstr>CARES Monthly Meeting</vt:lpstr>
      <vt:lpstr>CARES Monthly Meeting</vt:lpstr>
      <vt:lpstr>CARES Monthly Meeting</vt:lpstr>
      <vt:lpstr>CARES Monthly Meeting</vt:lpstr>
      <vt:lpstr>CARES Monthly Meeting</vt:lpstr>
      <vt:lpstr>CARES Monthly Meeting</vt:lpstr>
      <vt:lpstr>CARES Monthly Meeting</vt:lpstr>
      <vt:lpstr>PowerPoint Presentation</vt:lpstr>
      <vt:lpstr>CARES Monthly Meeting</vt:lpstr>
      <vt:lpstr>CARES Monthly Meeting</vt:lpstr>
      <vt:lpstr>CARES Monthly Meeting</vt:lpstr>
      <vt:lpstr>CARES Monthly Meeting</vt:lpstr>
      <vt:lpstr>Sandy HS site</vt:lpstr>
      <vt:lpstr>PowerPoint Presentation</vt:lpstr>
      <vt:lpstr>Wilsonville site</vt:lpstr>
      <vt:lpstr>PowerPoint Presentation</vt:lpstr>
      <vt:lpstr>PowerPoint Presentation</vt:lpstr>
      <vt:lpstr>CARES Monthly Meeting</vt:lpstr>
      <vt:lpstr>CARES Monthly Meeting</vt:lpstr>
      <vt:lpstr>CARES Monthly Meeting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</dc:title>
  <dc:creator>SteveJensen</dc:creator>
  <cp:lastModifiedBy>Steve Jensen</cp:lastModifiedBy>
  <cp:revision>1041</cp:revision>
  <dcterms:created xsi:type="dcterms:W3CDTF">2006-08-16T00:00:00Z</dcterms:created>
  <dcterms:modified xsi:type="dcterms:W3CDTF">2026-05-14T23:55:26Z</dcterms:modified>
</cp:coreProperties>
</file>